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8" r:id="rId2"/>
    <p:sldId id="280" r:id="rId3"/>
    <p:sldId id="282" r:id="rId4"/>
    <p:sldId id="290" r:id="rId5"/>
    <p:sldId id="291" r:id="rId6"/>
    <p:sldId id="292" r:id="rId7"/>
    <p:sldId id="309" r:id="rId8"/>
    <p:sldId id="285" r:id="rId9"/>
    <p:sldId id="286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83" r:id="rId26"/>
    <p:sldId id="284" r:id="rId27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1236"/>
    <a:srgbClr val="000E2A"/>
    <a:srgbClr val="FAB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30" autoAdjust="0"/>
    <p:restoredTop sz="94660"/>
  </p:normalViewPr>
  <p:slideViewPr>
    <p:cSldViewPr snapToGrid="0">
      <p:cViewPr>
        <p:scale>
          <a:sx n="98" d="100"/>
          <a:sy n="98" d="100"/>
        </p:scale>
        <p:origin x="968" y="36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EACA8-FF38-0A43-A527-EEF66232F030}" type="datetimeFigureOut">
              <a:rPr lang="en-US" smtClean="0"/>
              <a:t>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134F6-EF88-BE49-9CC8-161513C4B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7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82F392-DB49-4AA4-8FE8-68E7A20DFD49}" type="datetimeFigureOut">
              <a:rPr lang="en-US" smtClean="0"/>
              <a:t>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53BEB2-B6BD-4FBB-B32D-280A8B85A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7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00584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640080"/>
            <a:ext cx="7315200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59"/>
            <a:ext cx="1143000" cy="76452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63184"/>
            <a:ext cx="434340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 marL="914400" indent="-220663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234940" y="1763184"/>
            <a:ext cx="434340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599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00584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400" y="640080"/>
            <a:ext cx="7315200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59"/>
            <a:ext cx="1143000" cy="76452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1763184"/>
            <a:ext cx="9121140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u="none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738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49892"/>
            <a:ext cx="9121140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3882430"/>
            <a:ext cx="9121140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237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49892"/>
            <a:ext cx="9121140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3882430"/>
            <a:ext cx="9121140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181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238568"/>
            <a:ext cx="10058400" cy="1533832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9144000" cy="2743200"/>
          </a:xfrm>
        </p:spPr>
        <p:txBody>
          <a:bodyPr anchor="t">
            <a:noAutofit/>
          </a:bodyPr>
          <a:lstStyle>
            <a:lvl1pPr>
              <a:lnSpc>
                <a:spcPts val="5100"/>
              </a:lnSpc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6515493"/>
            <a:ext cx="5257800" cy="952107"/>
          </a:xfrm>
        </p:spPr>
        <p:txBody>
          <a:bodyPr anchor="b"/>
          <a:lstStyle>
            <a:lvl1pPr>
              <a:lnSpc>
                <a:spcPts val="1900"/>
              </a:lnSpc>
              <a:spcAft>
                <a:spcPts val="0"/>
              </a:spcAft>
              <a:defRPr sz="1500" b="0">
                <a:solidFill>
                  <a:schemeClr val="bg1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>
                <a:solidFill>
                  <a:schemeClr val="accent3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1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67074" cy="9144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943600" y="6515493"/>
            <a:ext cx="3657600" cy="952107"/>
          </a:xfrm>
        </p:spPr>
        <p:txBody>
          <a:bodyPr anchor="b"/>
          <a:lstStyle>
            <a:lvl1pPr algn="r"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bg1"/>
                </a:solidFill>
              </a:defRPr>
            </a:lvl1pPr>
            <a:lvl2pPr algn="r">
              <a:lnSpc>
                <a:spcPts val="1900"/>
              </a:lnSpc>
              <a:spcAft>
                <a:spcPts val="0"/>
              </a:spcAft>
              <a:defRPr sz="1500">
                <a:solidFill>
                  <a:schemeClr val="accent3"/>
                </a:solidFill>
              </a:defRPr>
            </a:lvl2pPr>
            <a:lvl3pPr marL="0" indent="0" algn="r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74403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791094"/>
            <a:ext cx="5679649" cy="2601798"/>
          </a:xfrm>
        </p:spPr>
        <p:txBody>
          <a:bodyPr anchor="b">
            <a:noAutofit/>
          </a:bodyPr>
          <a:lstStyle>
            <a:lvl1pPr>
              <a:lnSpc>
                <a:spcPts val="3900"/>
              </a:lnSpc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" y="4722832"/>
            <a:ext cx="5257800" cy="952107"/>
          </a:xfrm>
        </p:spPr>
        <p:txBody>
          <a:bodyPr anchor="t"/>
          <a:lstStyle>
            <a:lvl1pPr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tx2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367073" cy="9144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62572" y="-9426"/>
            <a:ext cx="5495827" cy="7781826"/>
          </a:xfrm>
          <a:custGeom>
            <a:avLst/>
            <a:gdLst>
              <a:gd name="connsiteX0" fmla="*/ 0 w 3657600"/>
              <a:gd name="connsiteY0" fmla="*/ 0 h 7772400"/>
              <a:gd name="connsiteX1" fmla="*/ 3657600 w 3657600"/>
              <a:gd name="connsiteY1" fmla="*/ 0 h 7772400"/>
              <a:gd name="connsiteX2" fmla="*/ 3657600 w 3657600"/>
              <a:gd name="connsiteY2" fmla="*/ 7772400 h 7772400"/>
              <a:gd name="connsiteX3" fmla="*/ 0 w 3657600"/>
              <a:gd name="connsiteY3" fmla="*/ 7772400 h 7772400"/>
              <a:gd name="connsiteX4" fmla="*/ 0 w 3657600"/>
              <a:gd name="connsiteY4" fmla="*/ 0 h 7772400"/>
              <a:gd name="connsiteX0" fmla="*/ 0 w 5495827"/>
              <a:gd name="connsiteY0" fmla="*/ 0 h 7781826"/>
              <a:gd name="connsiteX1" fmla="*/ 5495827 w 5495827"/>
              <a:gd name="connsiteY1" fmla="*/ 9426 h 7781826"/>
              <a:gd name="connsiteX2" fmla="*/ 5495827 w 5495827"/>
              <a:gd name="connsiteY2" fmla="*/ 7781826 h 7781826"/>
              <a:gd name="connsiteX3" fmla="*/ 1838227 w 5495827"/>
              <a:gd name="connsiteY3" fmla="*/ 7781826 h 7781826"/>
              <a:gd name="connsiteX4" fmla="*/ 0 w 5495827"/>
              <a:gd name="connsiteY4" fmla="*/ 0 h 778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5827" h="7781826">
                <a:moveTo>
                  <a:pt x="0" y="0"/>
                </a:moveTo>
                <a:lnTo>
                  <a:pt x="5495827" y="9426"/>
                </a:lnTo>
                <a:lnTo>
                  <a:pt x="5495827" y="7781826"/>
                </a:lnTo>
                <a:lnTo>
                  <a:pt x="1838227" y="778182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492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7F62-F4B9-D341-A2EC-7683B958C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9144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7203864"/>
            <a:ext cx="2263140" cy="4138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7203864"/>
            <a:ext cx="3394710" cy="413808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U.S. Naval Research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5" r:id="rId5"/>
    <p:sldLayoutId id="2147483667" r:id="rId6"/>
    <p:sldLayoutId id="214748366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600" kern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kern="1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b="1" kern="100">
          <a:solidFill>
            <a:schemeClr val="tx2"/>
          </a:solidFill>
          <a:latin typeface="+mn-lt"/>
          <a:ea typeface="+mn-ea"/>
          <a:cs typeface="+mn-cs"/>
        </a:defRPr>
      </a:lvl2pPr>
      <a:lvl3pPr marL="461963" indent="-234950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693738" indent="-236538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defRPr sz="1500" b="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0663" algn="l" defTabSz="1036290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b="0" kern="1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hyperlink" Target="http://www.dtic.mil/docs/citations/AD104288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video" Target="../media/media8.mp4"/><Relationship Id="rId5" Type="http://schemas.microsoft.com/office/2007/relationships/media" Target="../media/media9.mp4"/><Relationship Id="rId6" Type="http://schemas.openxmlformats.org/officeDocument/2006/relationships/video" Target="../media/media9.mp4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5th International Workshop on High-Order CFD Methods: CI1 </a:t>
            </a:r>
            <a:r>
              <a:rPr lang="en-US" b="0" dirty="0"/>
              <a:t>- Inviscid bow shock</a:t>
            </a:r>
            <a:br>
              <a:rPr lang="en-US" b="0" dirty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/>
              <a:t/>
            </a:r>
            <a:br>
              <a:rPr lang="en-US" b="0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06399" y="5990559"/>
            <a:ext cx="6560457" cy="1781841"/>
          </a:xfrm>
        </p:spPr>
        <p:txBody>
          <a:bodyPr anchor="ctr" anchorCtr="1"/>
          <a:lstStyle/>
          <a:p>
            <a:pPr lvl="1"/>
            <a:r>
              <a:rPr lang="en-US" dirty="0" smtClean="0"/>
              <a:t>Andrew Corrigan, Andrew Kercher, David Kessler</a:t>
            </a:r>
          </a:p>
          <a:p>
            <a:r>
              <a:rPr lang="en-US" dirty="0" smtClean="0"/>
              <a:t>Laboratories for Computational Physics and Fluid Dynamics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4"/>
          </p:nvPr>
        </p:nvSpPr>
        <p:spPr>
          <a:xfrm>
            <a:off x="6163734" y="6214533"/>
            <a:ext cx="3657600" cy="1253067"/>
          </a:xfrm>
        </p:spPr>
        <p:txBody>
          <a:bodyPr>
            <a:normAutofit/>
          </a:bodyPr>
          <a:lstStyle/>
          <a:p>
            <a:r>
              <a:rPr lang="en-US" dirty="0" smtClean="0"/>
              <a:t>AIAA SciTech 2018</a:t>
            </a:r>
          </a:p>
          <a:p>
            <a:r>
              <a:rPr lang="en-US" dirty="0" smtClean="0"/>
              <a:t>Kissimmee, Florida</a:t>
            </a:r>
          </a:p>
          <a:p>
            <a:endParaRPr lang="en-US" dirty="0"/>
          </a:p>
          <a:p>
            <a:r>
              <a:rPr lang="en-US" dirty="0" smtClean="0"/>
              <a:t>January 8-12,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Shock: Geometry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457200" y="1763184"/>
            <a:ext cx="5278582" cy="5257800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Ran on uniform structured grids</a:t>
            </a:r>
          </a:p>
          <a:p>
            <a:pPr marL="747713" lvl="2" indent="-285750">
              <a:buFont typeface="Arial" charset="0"/>
              <a:buChar char="•"/>
            </a:pPr>
            <a:r>
              <a:rPr lang="en-US" sz="1600" dirty="0" smtClean="0"/>
              <a:t>Shock location appeared to be moving across different levels of the provided grids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Blunt body geometry is exactly as specified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Inflow surface is modified slightly:</a:t>
            </a:r>
          </a:p>
          <a:p>
            <a:pPr marL="747713" lvl="2" indent="-285750">
              <a:buFont typeface="Arial" charset="0"/>
              <a:buChar char="•"/>
            </a:pPr>
            <a:r>
              <a:rPr lang="en-US" sz="1600" dirty="0" smtClean="0"/>
              <a:t>Circular arc:</a:t>
            </a:r>
          </a:p>
          <a:p>
            <a:pPr lvl="4"/>
            <a:r>
              <a:rPr lang="en-US" sz="1600" dirty="0" smtClean="0"/>
              <a:t>Origin 3.85</a:t>
            </a:r>
          </a:p>
          <a:p>
            <a:pPr lvl="4"/>
            <a:r>
              <a:rPr lang="en-US" sz="1600" dirty="0" smtClean="0"/>
              <a:t>Radius 5.9</a:t>
            </a:r>
          </a:p>
          <a:p>
            <a:pPr lvl="4"/>
            <a:r>
              <a:rPr lang="en-US" sz="1600" dirty="0" smtClean="0"/>
              <a:t>Top/bottom at:</a:t>
            </a:r>
          </a:p>
          <a:p>
            <a:pPr lvl="4"/>
            <a:r>
              <a:rPr lang="en-US" sz="1600" dirty="0"/>
              <a:t>(</a:t>
            </a:r>
            <a:r>
              <a:rPr lang="en-US" sz="1600" dirty="0" err="1" smtClean="0"/>
              <a:t>x,y</a:t>
            </a:r>
            <a:r>
              <a:rPr lang="en-US" sz="1600" dirty="0" smtClean="0"/>
              <a:t>)=(0, ±4.4704)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MDG-ICE requires geometric boundary conditions:</a:t>
            </a:r>
          </a:p>
          <a:p>
            <a:pPr lvl="2"/>
            <a:r>
              <a:rPr lang="en-US" sz="1600" dirty="0" smtClean="0"/>
              <a:t>So that the geometry can move along the boundary</a:t>
            </a:r>
          </a:p>
          <a:p>
            <a:pPr lvl="2"/>
            <a:endParaRPr lang="en-US" sz="1600" dirty="0"/>
          </a:p>
          <a:p>
            <a:pPr marL="285750" lvl="1" indent="-285750">
              <a:buFont typeface="Arial" charset="0"/>
              <a:buChar char="•"/>
            </a:pPr>
            <a:endParaRPr lang="hr-HR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50618"/>
            <a:ext cx="1414463" cy="5657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10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56" y="3616134"/>
            <a:ext cx="1851784" cy="3092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3748" y="2797572"/>
            <a:ext cx="1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shock refinement location appears to move on the provided grids: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502650" y="3556000"/>
            <a:ext cx="170239" cy="3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1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513161" y="1717464"/>
            <a:ext cx="4160999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3738" indent="-236538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 sz="1500" b="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0663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b="0" u="none" kern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DG(q=2</a:t>
            </a:r>
            <a:r>
              <a:rPr lang="en-US" sz="2000" b="0" dirty="0">
                <a:solidFill>
                  <a:schemeClr val="tx1"/>
                </a:solidFill>
              </a:rPr>
              <a:t>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elements with shock </a:t>
            </a:r>
            <a:r>
              <a:rPr lang="en-US" sz="2000" b="0" dirty="0" smtClean="0">
                <a:solidFill>
                  <a:schemeClr val="tx1"/>
                </a:solidFill>
              </a:rPr>
              <a:t>capturing</a:t>
            </a:r>
          </a:p>
          <a:p>
            <a:pPr marL="804863" lvl="2" indent="-342900">
              <a:buFont typeface="Arial" charset="0"/>
              <a:buChar char="•"/>
            </a:pPr>
            <a:r>
              <a:rPr lang="sk-SK" sz="1600" dirty="0" err="1"/>
              <a:t>Slopes</a:t>
            </a:r>
            <a:r>
              <a:rPr lang="sk-SK" sz="1600" dirty="0"/>
              <a:t>: 0.86,  1.05,  0.39,  0.40</a:t>
            </a:r>
          </a:p>
          <a:p>
            <a:pPr marL="804863" lvl="2" indent="-342900">
              <a:buFont typeface="Arial" charset="0"/>
              <a:buChar char="•"/>
            </a:pPr>
            <a:endParaRPr lang="en-US" sz="2000" b="0" dirty="0">
              <a:solidFill>
                <a:schemeClr val="tx1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MDG-ICE(q=2)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</a:t>
            </a:r>
            <a:r>
              <a:rPr lang="en-US" sz="2000" b="0" dirty="0" smtClean="0">
                <a:solidFill>
                  <a:schemeClr val="tx1"/>
                </a:solidFill>
              </a:rPr>
              <a:t>elements</a:t>
            </a:r>
          </a:p>
          <a:p>
            <a:pPr marL="804863" lvl="2" indent="-342900">
              <a:buFont typeface="Arial" charset="0"/>
              <a:buChar char="•"/>
            </a:pPr>
            <a:r>
              <a:rPr lang="pt-BR" sz="1600" dirty="0" err="1"/>
              <a:t>Slopes</a:t>
            </a:r>
            <a:r>
              <a:rPr lang="pt-BR" sz="1600" dirty="0"/>
              <a:t>: 2.34  </a:t>
            </a:r>
            <a:r>
              <a:rPr lang="pt-BR" sz="1600" dirty="0" smtClean="0"/>
              <a:t>1.37</a:t>
            </a:r>
            <a:endParaRPr lang="en-US" sz="1600" dirty="0"/>
          </a:p>
          <a:p>
            <a:endParaRPr lang="en-US" dirty="0" smtClean="0"/>
          </a:p>
          <a:p>
            <a:r>
              <a:rPr lang="en-US" dirty="0" smtClean="0"/>
              <a:t>Expected </a:t>
            </a:r>
            <a:r>
              <a:rPr lang="en-US" dirty="0"/>
              <a:t>slope = 3</a:t>
            </a:r>
          </a:p>
          <a:p>
            <a:pPr marL="804863" lvl="2" indent="-342900">
              <a:buFont typeface="Arial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 lvl="1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Shock: Stagnation Enthalpy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15" y="2563415"/>
            <a:ext cx="4599623" cy="353091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11</a:t>
            </a:fld>
            <a:endParaRPr lang="en-US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15" y="2563415"/>
            <a:ext cx="4599623" cy="3530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Bow Shock: Pressure at the Stagnation Point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12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3161" y="1717464"/>
            <a:ext cx="4160999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3738" indent="-236538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 sz="1500" b="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0663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b="0" u="none" kern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DG(q=2</a:t>
            </a:r>
            <a:r>
              <a:rPr lang="en-US" sz="2000" b="0" dirty="0">
                <a:solidFill>
                  <a:schemeClr val="tx1"/>
                </a:solidFill>
              </a:rPr>
              <a:t>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elements with shock </a:t>
            </a:r>
            <a:r>
              <a:rPr lang="en-US" sz="2000" b="0" dirty="0" smtClean="0">
                <a:solidFill>
                  <a:schemeClr val="tx1"/>
                </a:solidFill>
              </a:rPr>
              <a:t>capturing</a:t>
            </a:r>
          </a:p>
          <a:p>
            <a:pPr marL="804863" lvl="2" indent="-342900">
              <a:buFont typeface="Arial" charset="0"/>
              <a:buChar char="•"/>
            </a:pPr>
            <a:r>
              <a:rPr lang="en-US" sz="1600" dirty="0" smtClean="0"/>
              <a:t>Instabilities arise on finest grid, which degrades accuracy</a:t>
            </a:r>
            <a:endParaRPr lang="en-US" sz="1600" dirty="0"/>
          </a:p>
          <a:p>
            <a:pPr marL="804863" lvl="2" indent="-342900">
              <a:buFont typeface="Arial" charset="0"/>
              <a:buChar char="•"/>
            </a:pPr>
            <a:endParaRPr lang="en-US" sz="2000" b="0" dirty="0">
              <a:solidFill>
                <a:schemeClr val="tx1"/>
              </a:solidFill>
            </a:endParaRPr>
          </a:p>
          <a:p>
            <a:pPr marL="342900" lvl="1" indent="-342900"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MDG-ICE(q=2)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</a:t>
            </a:r>
            <a:r>
              <a:rPr lang="en-US" sz="2000" b="0" dirty="0" smtClean="0">
                <a:solidFill>
                  <a:schemeClr val="tx1"/>
                </a:solidFill>
              </a:rPr>
              <a:t>elements</a:t>
            </a:r>
          </a:p>
          <a:p>
            <a:pPr marL="804863" lvl="2" indent="-342900">
              <a:buFont typeface="Arial" charset="0"/>
              <a:buChar char="•"/>
            </a:pPr>
            <a:r>
              <a:rPr lang="en-US" sz="1600" dirty="0" smtClean="0"/>
              <a:t>Initially very accurate, but n</a:t>
            </a:r>
            <a:r>
              <a:rPr lang="en-US" sz="1600" b="0" dirty="0" smtClean="0">
                <a:solidFill>
                  <a:schemeClr val="tx1"/>
                </a:solidFill>
              </a:rPr>
              <a:t>on-monotonic convergence (far from asymptotic regime?)</a:t>
            </a:r>
            <a:endParaRPr lang="en-US" sz="1600" b="0" dirty="0">
              <a:solidFill>
                <a:schemeClr val="tx1"/>
              </a:solidFill>
            </a:endParaRPr>
          </a:p>
          <a:p>
            <a:pPr lvl="1"/>
            <a:r>
              <a:rPr lang="en-US" sz="2000" b="0" dirty="0" smtClean="0">
                <a:solidFill>
                  <a:schemeClr val="tx1"/>
                </a:solidFill>
              </a:rPr>
              <a:t>	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35" y="4600966"/>
            <a:ext cx="2697208" cy="208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Shock: DG Convergence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39" y="2563416"/>
            <a:ext cx="2701509" cy="2089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04" y="2572299"/>
            <a:ext cx="2690024" cy="2080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60" y="4606522"/>
            <a:ext cx="2690025" cy="2080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85" y="4606522"/>
            <a:ext cx="2694215" cy="208361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13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13161" y="1717464"/>
            <a:ext cx="4160999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3738" indent="-236538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 sz="1500" b="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0663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b="0" u="none" kern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0" dirty="0" smtClean="0">
                <a:solidFill>
                  <a:schemeClr val="tx1"/>
                </a:solidFill>
              </a:rPr>
              <a:t>DG(q=2</a:t>
            </a:r>
            <a:r>
              <a:rPr lang="en-US" sz="2000" b="0" dirty="0">
                <a:solidFill>
                  <a:schemeClr val="tx1"/>
                </a:solidFill>
              </a:rPr>
              <a:t>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elements with shock capturing</a:t>
            </a:r>
          </a:p>
          <a:p>
            <a:pPr lvl="2"/>
            <a:r>
              <a:rPr lang="en-US" sz="1600" dirty="0"/>
              <a:t>Explicit </a:t>
            </a:r>
            <a:r>
              <a:rPr lang="en-US" sz="1600" dirty="0" smtClean="0"/>
              <a:t>time-stepping</a:t>
            </a:r>
          </a:p>
          <a:p>
            <a:pPr lvl="2"/>
            <a:r>
              <a:rPr lang="en-US" sz="1600" dirty="0" smtClean="0"/>
              <a:t>Excruciatingly </a:t>
            </a:r>
            <a:r>
              <a:rPr lang="en-US" sz="1600" dirty="0"/>
              <a:t>slow convergence for steady flow.</a:t>
            </a:r>
          </a:p>
          <a:p>
            <a:pPr lvl="2"/>
            <a:r>
              <a:rPr lang="en-US" sz="1600" dirty="0"/>
              <a:t>Converged until output quantities stopped changing beyond ~4 decimal </a:t>
            </a:r>
            <a:r>
              <a:rPr lang="en-US" sz="1600" dirty="0" smtClean="0"/>
              <a:t>places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95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Shock: DG Work Units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14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3161" y="1717464"/>
            <a:ext cx="7933609" cy="548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3738" indent="-236538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−"/>
              <a:defRPr sz="1500" b="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0663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500" b="0" u="none" kern="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0" dirty="0" smtClean="0">
                <a:solidFill>
                  <a:schemeClr val="tx1"/>
                </a:solidFill>
              </a:rPr>
              <a:t>DG(q=2</a:t>
            </a:r>
            <a:r>
              <a:rPr lang="en-US" sz="2000" b="0" dirty="0">
                <a:solidFill>
                  <a:schemeClr val="tx1"/>
                </a:solidFill>
              </a:rPr>
              <a:t>) </a:t>
            </a:r>
            <a:r>
              <a:rPr lang="en-US" sz="2000" b="0" dirty="0" err="1">
                <a:solidFill>
                  <a:schemeClr val="tx1"/>
                </a:solidFill>
              </a:rPr>
              <a:t>isoparametric</a:t>
            </a:r>
            <a:r>
              <a:rPr lang="en-US" sz="2000" b="0" dirty="0">
                <a:solidFill>
                  <a:schemeClr val="tx1"/>
                </a:solidFill>
              </a:rPr>
              <a:t> quadrilateral elements with shock capturing</a:t>
            </a:r>
          </a:p>
          <a:p>
            <a:pPr lvl="2"/>
            <a:r>
              <a:rPr lang="en-US" sz="1600" dirty="0" smtClean="0"/>
              <a:t>Explicit time-stepping</a:t>
            </a:r>
          </a:p>
          <a:p>
            <a:pPr lvl="2"/>
            <a:r>
              <a:rPr lang="en-US" sz="1600" dirty="0" smtClean="0"/>
              <a:t>Excruciatingly </a:t>
            </a:r>
            <a:r>
              <a:rPr lang="en-US" sz="1600" dirty="0"/>
              <a:t>slow convergence for steady flow.</a:t>
            </a:r>
          </a:p>
          <a:p>
            <a:pPr lvl="2"/>
            <a:r>
              <a:rPr lang="en-US" sz="1600" dirty="0"/>
              <a:t>Converged until output quantities stopped changing beyond ~4 decimal places</a:t>
            </a:r>
          </a:p>
          <a:p>
            <a:pPr lvl="2"/>
            <a:endParaRPr lang="en-US" sz="2000" dirty="0"/>
          </a:p>
          <a:p>
            <a:pPr lvl="1"/>
            <a:r>
              <a:rPr lang="en-US" sz="2000" b="0" dirty="0">
                <a:solidFill>
                  <a:schemeClr val="tx1"/>
                </a:solidFill>
              </a:rPr>
              <a:t>Work Units</a:t>
            </a:r>
          </a:p>
          <a:p>
            <a:pPr lvl="3"/>
            <a:r>
              <a:rPr lang="en-US" sz="1600" dirty="0" err="1"/>
              <a:t>TauBench</a:t>
            </a:r>
            <a:r>
              <a:rPr lang="en-US" sz="1600" dirty="0"/>
              <a:t> Score: 6.223</a:t>
            </a:r>
          </a:p>
          <a:p>
            <a:pPr lvl="3"/>
            <a:r>
              <a:rPr lang="en-US" sz="1600" dirty="0"/>
              <a:t>Run on GPU:</a:t>
            </a:r>
          </a:p>
          <a:p>
            <a:pPr lvl="4"/>
            <a:r>
              <a:rPr lang="en-US" sz="1600" dirty="0"/>
              <a:t>Normalized also by GPU vs. 1-Core CPU </a:t>
            </a:r>
            <a:r>
              <a:rPr lang="en-US" sz="1600" dirty="0" smtClean="0"/>
              <a:t>speedup: 62.627x</a:t>
            </a:r>
          </a:p>
          <a:p>
            <a:pPr lvl="4"/>
            <a:endParaRPr lang="en-US" sz="1600" dirty="0" smtClean="0"/>
          </a:p>
          <a:p>
            <a:pPr lvl="3"/>
            <a:r>
              <a:rPr lang="en-US" sz="1600" dirty="0" smtClean="0"/>
              <a:t>56 </a:t>
            </a:r>
            <a:r>
              <a:rPr lang="en-US" sz="1600" dirty="0"/>
              <a:t>cells:  711.7</a:t>
            </a:r>
          </a:p>
          <a:p>
            <a:pPr lvl="3"/>
            <a:r>
              <a:rPr lang="en-US" sz="1600" dirty="0"/>
              <a:t>224 cells: 1566.8</a:t>
            </a:r>
          </a:p>
          <a:p>
            <a:pPr lvl="3"/>
            <a:r>
              <a:rPr lang="en-US" sz="1600" dirty="0"/>
              <a:t>896 cells: 3404.5</a:t>
            </a:r>
          </a:p>
          <a:p>
            <a:pPr lvl="3"/>
            <a:r>
              <a:rPr lang="en-US" sz="1600" dirty="0"/>
              <a:t>3584 cells: 9552.9</a:t>
            </a:r>
          </a:p>
          <a:p>
            <a:pPr lvl="3"/>
            <a:r>
              <a:rPr lang="en-US" sz="1600" dirty="0"/>
              <a:t>14436 cells: </a:t>
            </a:r>
            <a:r>
              <a:rPr lang="en-US" sz="1600" dirty="0" smtClean="0"/>
              <a:t>65611.0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67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1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75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60" y="1057275"/>
            <a:ext cx="1414463" cy="565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Grids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DG(q=2)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 with shock capturing</a:t>
            </a:r>
          </a:p>
          <a:p>
            <a:r>
              <a:rPr lang="en-US" sz="2310" dirty="0"/>
              <a:t>Uniformly refined from initial grid</a:t>
            </a:r>
          </a:p>
          <a:p>
            <a:pPr lvl="1"/>
            <a:r>
              <a:rPr lang="en-US" sz="1980" dirty="0"/>
              <a:t>Projected geometry to analytic surfaces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7589" y="6410427"/>
            <a:ext cx="628650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        896 cells               3584 cells         14336 cells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1625" y="9108281"/>
            <a:ext cx="184731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8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15</a:t>
            </a:fld>
            <a:endParaRPr lang="en-US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86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67589" y="6410427"/>
            <a:ext cx="628650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        896 cells</a:t>
            </a: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378987" y="2830143"/>
            <a:ext cx="2264402" cy="3884982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MDG-ICE(q=2)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</a:t>
            </a:r>
          </a:p>
          <a:p>
            <a:pPr lvl="1"/>
            <a:r>
              <a:rPr lang="en-US" sz="1980" dirty="0"/>
              <a:t>First solved for the initial fitted grid using 56 cells</a:t>
            </a:r>
          </a:p>
          <a:p>
            <a:pPr lvl="1"/>
            <a:r>
              <a:rPr lang="en-US" sz="1980" dirty="0"/>
              <a:t>Finer grid solutions were obtained by refining  the coarse grid solution and restarting, so that the grid continues to move</a:t>
            </a:r>
          </a:p>
          <a:p>
            <a:r>
              <a:rPr lang="en-US" sz="2310" dirty="0"/>
              <a:t>Points move along the boundaries, constrained by geometric boundary conditions.</a:t>
            </a:r>
          </a:p>
          <a:p>
            <a:pPr lvl="1"/>
            <a:r>
              <a:rPr lang="en-US" sz="1980" dirty="0"/>
              <a:t>At surface intersections, the points are fixed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</a:t>
            </a:r>
            <a:r>
              <a:rPr lang="en-US" dirty="0" smtClean="0"/>
              <a:t>Grids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16</a:t>
            </a:fld>
            <a:endParaRPr lang="en-US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1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75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60" y="1057275"/>
            <a:ext cx="1414463" cy="565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Pressure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DG(q=2)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 with shock capturing</a:t>
            </a:r>
          </a:p>
          <a:p>
            <a:pPr lvl="1"/>
            <a:r>
              <a:rPr lang="en-US" sz="1980" dirty="0"/>
              <a:t>Plotted range (0,4)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17" name="TextBox 16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 dirty="0"/>
              <a:t>896 cells     </a:t>
            </a:r>
            <a:r>
              <a:rPr lang="en-US" sz="1485" dirty="0" smtClean="0"/>
              <a:t>        </a:t>
            </a:r>
            <a:r>
              <a:rPr lang="en-US" sz="1485" dirty="0"/>
              <a:t>3584 cells      </a:t>
            </a:r>
            <a:r>
              <a:rPr lang="en-US" sz="1485" dirty="0" smtClean="0"/>
              <a:t>  </a:t>
            </a:r>
            <a:r>
              <a:rPr lang="en-US" sz="1485" dirty="0"/>
              <a:t>14336 cells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1625" y="9108281"/>
            <a:ext cx="184731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8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17</a:t>
            </a:fld>
            <a:endParaRPr lang="en-US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86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MDG-ICE(q=2)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</a:t>
            </a:r>
          </a:p>
          <a:p>
            <a:pPr lvl="1"/>
            <a:r>
              <a:rPr lang="en-US" sz="1980" dirty="0"/>
              <a:t>Plotted range (1,21.068)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</a:t>
            </a:r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18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/>
              <a:t>896 </a:t>
            </a:r>
            <a:r>
              <a:rPr lang="en-US" sz="1485" smtClean="0"/>
              <a:t>cells</a:t>
            </a:r>
            <a:endParaRPr lang="en-US" sz="1485" dirty="0"/>
          </a:p>
        </p:txBody>
      </p:sp>
    </p:spTree>
    <p:extLst>
      <p:ext uri="{BB962C8B-B14F-4D97-AF65-F5344CB8AC3E}">
        <p14:creationId xmlns:p14="http://schemas.microsoft.com/office/powerpoint/2010/main" val="10483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1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75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60" y="1057275"/>
            <a:ext cx="1414463" cy="565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Mach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DG(q=2)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 with shock capturing</a:t>
            </a:r>
          </a:p>
          <a:p>
            <a:pPr lvl="1"/>
            <a:r>
              <a:rPr lang="en-US" sz="1980" dirty="0"/>
              <a:t>Plotted range (0,4)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3" name="TextBox 2"/>
          <p:cNvSpPr txBox="1"/>
          <p:nvPr/>
        </p:nvSpPr>
        <p:spPr>
          <a:xfrm>
            <a:off x="1571625" y="9108281"/>
            <a:ext cx="184731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8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19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 dirty="0"/>
              <a:t>896 cells     </a:t>
            </a:r>
            <a:r>
              <a:rPr lang="en-US" sz="1485" dirty="0" smtClean="0"/>
              <a:t>        </a:t>
            </a:r>
            <a:r>
              <a:rPr lang="en-US" sz="1485" dirty="0"/>
              <a:t>3584 cells      </a:t>
            </a:r>
            <a:r>
              <a:rPr lang="en-US" sz="1485" dirty="0" smtClean="0"/>
              <a:t>  </a:t>
            </a:r>
            <a:r>
              <a:rPr lang="en-US" sz="1485" dirty="0"/>
              <a:t>14336 cells</a:t>
            </a:r>
          </a:p>
        </p:txBody>
      </p:sp>
    </p:spTree>
    <p:extLst>
      <p:ext uri="{BB962C8B-B14F-4D97-AF65-F5344CB8AC3E}">
        <p14:creationId xmlns:p14="http://schemas.microsoft.com/office/powerpoint/2010/main" val="21353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DG-FEM Code Overview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72189" y="1834207"/>
            <a:ext cx="4395753" cy="5369657"/>
          </a:xfrm>
        </p:spPr>
        <p:txBody>
          <a:bodyPr>
            <a:normAutofit/>
          </a:bodyPr>
          <a:lstStyle/>
          <a:p>
            <a:pPr lvl="2"/>
            <a:r>
              <a:rPr lang="en-US" sz="2000" dirty="0" smtClean="0"/>
              <a:t>Dimensions:</a:t>
            </a:r>
          </a:p>
          <a:p>
            <a:pPr lvl="3"/>
            <a:r>
              <a:rPr lang="en-US" sz="1600" dirty="0" smtClean="0"/>
              <a:t>1-4</a:t>
            </a:r>
          </a:p>
          <a:p>
            <a:pPr lvl="2"/>
            <a:r>
              <a:rPr lang="en-US" sz="2000" dirty="0" smtClean="0"/>
              <a:t>Cell shapes:</a:t>
            </a:r>
          </a:p>
          <a:p>
            <a:pPr lvl="3"/>
            <a:r>
              <a:rPr lang="en-US" sz="1600" dirty="0" smtClean="0"/>
              <a:t>Simplex, Cuboid, Prism</a:t>
            </a:r>
          </a:p>
          <a:p>
            <a:pPr lvl="2"/>
            <a:r>
              <a:rPr lang="en-US" sz="2000" dirty="0" smtClean="0"/>
              <a:t>Arbitrary polynomial degree:</a:t>
            </a:r>
          </a:p>
          <a:p>
            <a:pPr lvl="3"/>
            <a:r>
              <a:rPr lang="en-US" sz="1600" dirty="0" smtClean="0"/>
              <a:t>0, 1, 2, 3, 4,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lvl="3"/>
            <a:r>
              <a:rPr lang="en-US" sz="1600" dirty="0" err="1" smtClean="0"/>
              <a:t>Isoparametric</a:t>
            </a:r>
            <a:r>
              <a:rPr lang="en-US" sz="1600" dirty="0" smtClean="0"/>
              <a:t>, </a:t>
            </a:r>
            <a:r>
              <a:rPr lang="en-US" sz="1600" dirty="0" err="1" smtClean="0"/>
              <a:t>subparametric</a:t>
            </a:r>
            <a:r>
              <a:rPr lang="en-US" sz="1600" dirty="0" smtClean="0"/>
              <a:t>, </a:t>
            </a:r>
            <a:r>
              <a:rPr lang="en-US" sz="1600" dirty="0" err="1" smtClean="0"/>
              <a:t>superparametric</a:t>
            </a:r>
            <a:r>
              <a:rPr lang="en-US" sz="1600" dirty="0"/>
              <a:t>,</a:t>
            </a:r>
            <a:endParaRPr lang="en-US" sz="1600" dirty="0" smtClean="0"/>
          </a:p>
          <a:p>
            <a:pPr lvl="2"/>
            <a:r>
              <a:rPr lang="en-US" sz="2000" dirty="0" smtClean="0"/>
              <a:t>Numerical Integration:</a:t>
            </a:r>
          </a:p>
          <a:p>
            <a:pPr lvl="3"/>
            <a:r>
              <a:rPr lang="en-US" dirty="0" smtClean="0"/>
              <a:t>Project fluxes to a polynomial space</a:t>
            </a:r>
          </a:p>
          <a:p>
            <a:pPr lvl="3"/>
            <a:r>
              <a:rPr lang="en-US" dirty="0" smtClean="0"/>
              <a:t>Integrate variational form exactly</a:t>
            </a:r>
          </a:p>
          <a:p>
            <a:pPr lvl="2"/>
            <a:r>
              <a:rPr lang="en-US" sz="2000" dirty="0" smtClean="0"/>
              <a:t>Nodes:</a:t>
            </a:r>
          </a:p>
          <a:p>
            <a:pPr lvl="3"/>
            <a:r>
              <a:rPr lang="en-US" sz="1600" dirty="0" err="1" smtClean="0"/>
              <a:t>Equispaced</a:t>
            </a:r>
            <a:r>
              <a:rPr lang="en-US" sz="1600" dirty="0" smtClean="0"/>
              <a:t>, Gauss-</a:t>
            </a:r>
            <a:r>
              <a:rPr lang="en-US" sz="1600" dirty="0" err="1" smtClean="0"/>
              <a:t>Lobatto</a:t>
            </a:r>
            <a:endParaRPr lang="en-US" sz="1600" dirty="0" smtClean="0"/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Standard </a:t>
            </a:r>
            <a:r>
              <a:rPr lang="en-US" sz="2000" dirty="0"/>
              <a:t>DG Formulation</a:t>
            </a:r>
          </a:p>
          <a:p>
            <a:pPr marL="804863" lvl="2" indent="-342900">
              <a:buFont typeface="Arial" charset="0"/>
              <a:buChar char="•"/>
            </a:pPr>
            <a:r>
              <a:rPr lang="en-US" sz="1600" dirty="0" smtClean="0"/>
              <a:t>Convective Flux</a:t>
            </a:r>
            <a:r>
              <a:rPr lang="en-US" sz="1600" dirty="0"/>
              <a:t>:</a:t>
            </a:r>
          </a:p>
          <a:p>
            <a:pPr marL="1204913" lvl="2" indent="-285750">
              <a:buFont typeface="Arial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Roe, </a:t>
            </a:r>
            <a:r>
              <a:rPr lang="en-US" sz="1200" b="0" dirty="0" err="1">
                <a:solidFill>
                  <a:schemeClr val="tx1"/>
                </a:solidFill>
              </a:rPr>
              <a:t>Rusanov</a:t>
            </a:r>
            <a:r>
              <a:rPr lang="en-US" sz="1200" b="0" dirty="0">
                <a:solidFill>
                  <a:schemeClr val="tx1"/>
                </a:solidFill>
              </a:rPr>
              <a:t>, HLLC, </a:t>
            </a:r>
            <a:r>
              <a:rPr lang="en-US" sz="1200" b="0" dirty="0" smtClean="0">
                <a:solidFill>
                  <a:schemeClr val="tx1"/>
                </a:solidFill>
              </a:rPr>
              <a:t>Exact</a:t>
            </a:r>
            <a:endParaRPr lang="en-US" sz="1200" b="0" dirty="0">
              <a:solidFill>
                <a:schemeClr val="tx1"/>
              </a:solidFill>
            </a:endParaRPr>
          </a:p>
          <a:p>
            <a:pPr marL="804863" lvl="2" indent="-342900">
              <a:buFont typeface="Arial" charset="0"/>
              <a:buChar char="•"/>
            </a:pPr>
            <a:r>
              <a:rPr lang="en-US" sz="1600" dirty="0"/>
              <a:t>Diffusive Flux:</a:t>
            </a:r>
          </a:p>
          <a:p>
            <a:pPr marL="1204913" lvl="2" indent="-285750">
              <a:buFont typeface="Arial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SIPG, BR2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3"/>
          </p:nvPr>
        </p:nvSpPr>
        <p:spPr>
          <a:xfrm>
            <a:off x="4767943" y="1834206"/>
            <a:ext cx="4386944" cy="5589482"/>
          </a:xfrm>
        </p:spPr>
        <p:txBody>
          <a:bodyPr>
            <a:normAutofit/>
          </a:bodyPr>
          <a:lstStyle/>
          <a:p>
            <a:pPr lvl="2"/>
            <a:r>
              <a:rPr lang="en-US" sz="2000" dirty="0"/>
              <a:t>Time Integration:</a:t>
            </a:r>
          </a:p>
          <a:p>
            <a:pPr lvl="3"/>
            <a:r>
              <a:rPr lang="en-US" sz="1600" dirty="0"/>
              <a:t>Explicit RK</a:t>
            </a:r>
          </a:p>
          <a:p>
            <a:pPr lvl="3"/>
            <a:r>
              <a:rPr lang="en-US" sz="1600" dirty="0"/>
              <a:t>Steady-Newton (with Backward-Euler)</a:t>
            </a:r>
          </a:p>
          <a:p>
            <a:pPr lvl="3"/>
            <a:r>
              <a:rPr lang="en-US" sz="1600" dirty="0" smtClean="0"/>
              <a:t>Spacetime</a:t>
            </a:r>
            <a:endParaRPr lang="en-US" sz="2000" dirty="0" smtClean="0"/>
          </a:p>
          <a:p>
            <a:pPr lvl="2"/>
            <a:r>
              <a:rPr lang="en-US" sz="2000" dirty="0" smtClean="0"/>
              <a:t>Linear Solvers:</a:t>
            </a:r>
          </a:p>
          <a:p>
            <a:pPr lvl="3"/>
            <a:r>
              <a:rPr lang="en-US" sz="1600" dirty="0" smtClean="0"/>
              <a:t>GMRES, CG, MINRES, LSQR,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lvl="3"/>
            <a:r>
              <a:rPr lang="en-US" sz="1600" dirty="0" smtClean="0"/>
              <a:t>Multigrid in progress</a:t>
            </a:r>
          </a:p>
          <a:p>
            <a:pPr lvl="2"/>
            <a:r>
              <a:rPr lang="en-US" sz="2000" dirty="0" smtClean="0"/>
              <a:t>Nonlinear </a:t>
            </a:r>
            <a:r>
              <a:rPr lang="en-US" sz="2000" dirty="0"/>
              <a:t>Solvers:</a:t>
            </a:r>
          </a:p>
          <a:p>
            <a:pPr lvl="3"/>
            <a:r>
              <a:rPr lang="en-US" sz="1600" dirty="0" smtClean="0"/>
              <a:t>Newton</a:t>
            </a:r>
          </a:p>
          <a:p>
            <a:pPr lvl="3"/>
            <a:r>
              <a:rPr lang="en-US" sz="1600" dirty="0" smtClean="0"/>
              <a:t>Gauss-Newton</a:t>
            </a:r>
          </a:p>
          <a:p>
            <a:pPr lvl="3"/>
            <a:r>
              <a:rPr lang="en-US" sz="1600" dirty="0" err="1" smtClean="0"/>
              <a:t>Levenberg</a:t>
            </a:r>
            <a:r>
              <a:rPr lang="en-US" sz="1600" dirty="0" smtClean="0"/>
              <a:t>-Marquardt</a:t>
            </a:r>
          </a:p>
          <a:p>
            <a:pPr lvl="3"/>
            <a:r>
              <a:rPr lang="en-US" sz="1600" dirty="0" smtClean="0"/>
              <a:t>KKT/Lagrange-Newton</a:t>
            </a:r>
          </a:p>
          <a:p>
            <a:pPr lvl="2"/>
            <a:r>
              <a:rPr lang="en-US" sz="2000" dirty="0" smtClean="0"/>
              <a:t>Preconditioners:</a:t>
            </a:r>
          </a:p>
          <a:p>
            <a:pPr lvl="3"/>
            <a:r>
              <a:rPr lang="en-US" sz="1600" dirty="0" smtClean="0"/>
              <a:t>Diagonal, Mass, Polynomial</a:t>
            </a:r>
          </a:p>
          <a:p>
            <a:pPr lvl="2"/>
            <a:r>
              <a:rPr lang="en-US" sz="2000" dirty="0" smtClean="0"/>
              <a:t>Parallelism</a:t>
            </a:r>
          </a:p>
          <a:p>
            <a:pPr lvl="3"/>
            <a:r>
              <a:rPr lang="en-US" sz="1600" dirty="0" smtClean="0"/>
              <a:t>MPI, </a:t>
            </a:r>
            <a:r>
              <a:rPr lang="en-US" sz="1600" dirty="0" err="1" smtClean="0"/>
              <a:t>OpenMP</a:t>
            </a:r>
            <a:r>
              <a:rPr lang="en-US" sz="1600" dirty="0" smtClean="0"/>
              <a:t>, TBB, CUDA</a:t>
            </a:r>
          </a:p>
          <a:p>
            <a:pPr lvl="2"/>
            <a:r>
              <a:rPr lang="en-US" sz="2000" dirty="0" smtClean="0"/>
              <a:t>Physics</a:t>
            </a:r>
            <a:endParaRPr lang="en-US" sz="2000" dirty="0"/>
          </a:p>
          <a:p>
            <a:pPr lvl="3"/>
            <a:r>
              <a:rPr lang="en-US" sz="1600" dirty="0" smtClean="0"/>
              <a:t>Linear Advection, Burgers, Compressible, Incompressible, Reacting </a:t>
            </a:r>
            <a:r>
              <a:rPr lang="en-US" sz="1600" dirty="0" err="1" smtClean="0"/>
              <a:t>Navier</a:t>
            </a:r>
            <a:r>
              <a:rPr lang="en-US" sz="1600" dirty="0" smtClean="0"/>
              <a:t>-Stokes</a:t>
            </a:r>
            <a:endParaRPr lang="en-US" sz="1600" dirty="0"/>
          </a:p>
          <a:p>
            <a:pPr lvl="2"/>
            <a:endParaRPr lang="en-US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21524" y="5712884"/>
            <a:ext cx="726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86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MDG-ICE(q=2)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</a:t>
            </a:r>
          </a:p>
          <a:p>
            <a:pPr lvl="1"/>
            <a:r>
              <a:rPr lang="en-US" sz="1980" dirty="0"/>
              <a:t>Plotted range (0,4)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</a:t>
            </a:r>
            <a:r>
              <a:rPr lang="en-US" dirty="0" smtClean="0"/>
              <a:t>Mach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20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/>
              <a:t>896 </a:t>
            </a:r>
            <a:r>
              <a:rPr lang="en-US" sz="1485" smtClean="0"/>
              <a:t>cells</a:t>
            </a:r>
            <a:endParaRPr lang="en-US" sz="1485" dirty="0"/>
          </a:p>
        </p:txBody>
      </p:sp>
    </p:spTree>
    <p:extLst>
      <p:ext uri="{BB962C8B-B14F-4D97-AF65-F5344CB8AC3E}">
        <p14:creationId xmlns:p14="http://schemas.microsoft.com/office/powerpoint/2010/main" val="15036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91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75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60" y="1057275"/>
            <a:ext cx="1414463" cy="565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Density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DG(q=2)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 with shock capturing</a:t>
            </a:r>
          </a:p>
          <a:p>
            <a:pPr lvl="1"/>
            <a:r>
              <a:rPr lang="en-US" sz="1980" dirty="0"/>
              <a:t>Plotted range (1,5.1)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3" name="TextBox 2"/>
          <p:cNvSpPr txBox="1"/>
          <p:nvPr/>
        </p:nvSpPr>
        <p:spPr>
          <a:xfrm>
            <a:off x="1571625" y="9108281"/>
            <a:ext cx="184731" cy="3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8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21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 dirty="0"/>
              <a:t>896 cells     </a:t>
            </a:r>
            <a:r>
              <a:rPr lang="en-US" sz="1485" dirty="0" smtClean="0"/>
              <a:t>        </a:t>
            </a:r>
            <a:r>
              <a:rPr lang="en-US" sz="1485" dirty="0"/>
              <a:t>3584 cells      </a:t>
            </a:r>
            <a:r>
              <a:rPr lang="en-US" sz="1485" dirty="0" smtClean="0"/>
              <a:t>  </a:t>
            </a:r>
            <a:r>
              <a:rPr lang="en-US" sz="1485" dirty="0"/>
              <a:t>14336 cells</a:t>
            </a:r>
          </a:p>
        </p:txBody>
      </p:sp>
    </p:spTree>
    <p:extLst>
      <p:ext uri="{BB962C8B-B14F-4D97-AF65-F5344CB8AC3E}">
        <p14:creationId xmlns:p14="http://schemas.microsoft.com/office/powerpoint/2010/main" val="19818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86" y="1057275"/>
            <a:ext cx="1414463" cy="565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057275"/>
            <a:ext cx="1414463" cy="5657850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MDG-ICE(q=2)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</a:t>
            </a:r>
          </a:p>
          <a:p>
            <a:pPr lvl="1"/>
            <a:r>
              <a:rPr lang="en-US" sz="1980" dirty="0"/>
              <a:t>Plotted range (1,5.1)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</a:t>
            </a:r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22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/>
              <a:t>896 </a:t>
            </a:r>
            <a:r>
              <a:rPr lang="en-US" sz="1485" smtClean="0"/>
              <a:t>cells</a:t>
            </a:r>
            <a:endParaRPr lang="en-US" sz="1485" dirty="0"/>
          </a:p>
        </p:txBody>
      </p:sp>
    </p:spTree>
    <p:extLst>
      <p:ext uri="{BB962C8B-B14F-4D97-AF65-F5344CB8AC3E}">
        <p14:creationId xmlns:p14="http://schemas.microsoft.com/office/powerpoint/2010/main" val="7235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Bow Shock: Stagnation </a:t>
            </a:r>
            <a:r>
              <a:rPr lang="en-US" dirty="0" smtClean="0"/>
              <a:t>Enthalpy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1060704"/>
            <a:ext cx="1415034" cy="566013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16" y="1060704"/>
            <a:ext cx="1414463" cy="565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11" y="1057275"/>
            <a:ext cx="1414463" cy="565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73" y="1057275"/>
            <a:ext cx="1414463" cy="5657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36" y="1057275"/>
            <a:ext cx="1414463" cy="5657850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DG(q=2)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 with shock capturing</a:t>
            </a:r>
          </a:p>
          <a:p>
            <a:pPr lvl="1"/>
            <a:r>
              <a:rPr lang="en-US" sz="1980" dirty="0"/>
              <a:t>Stagnation Enthalpy = 14.7</a:t>
            </a:r>
          </a:p>
          <a:p>
            <a:pPr lvl="1"/>
            <a:r>
              <a:rPr lang="en-US" sz="1980" dirty="0"/>
              <a:t>Plotted range 14.6,14.8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23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 dirty="0"/>
              <a:t>896 cells     </a:t>
            </a:r>
            <a:r>
              <a:rPr lang="en-US" sz="1485" dirty="0" smtClean="0"/>
              <a:t>        </a:t>
            </a:r>
            <a:r>
              <a:rPr lang="en-US" sz="1485" dirty="0"/>
              <a:t>3584 cells      </a:t>
            </a:r>
            <a:r>
              <a:rPr lang="en-US" sz="1485" dirty="0" smtClean="0"/>
              <a:t>  </a:t>
            </a:r>
            <a:r>
              <a:rPr lang="en-US" sz="1485" dirty="0"/>
              <a:t>14336 cells</a:t>
            </a:r>
          </a:p>
        </p:txBody>
      </p:sp>
    </p:spTree>
    <p:extLst>
      <p:ext uri="{BB962C8B-B14F-4D97-AF65-F5344CB8AC3E}">
        <p14:creationId xmlns:p14="http://schemas.microsoft.com/office/powerpoint/2010/main" val="9010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96" y="1057275"/>
            <a:ext cx="1414463" cy="565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11" y="1057275"/>
            <a:ext cx="1414463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78" y="1057275"/>
            <a:ext cx="1414463" cy="5657850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378987" y="2830144"/>
            <a:ext cx="2264402" cy="1791577"/>
          </a:xfrm>
          <a:prstGeom prst="rect">
            <a:avLst/>
          </a:prstGeom>
        </p:spPr>
        <p:txBody>
          <a:bodyPr vert="horz" lIns="75438" tIns="37719" rIns="75438" bIns="37719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10" dirty="0"/>
              <a:t>MDG-ICE(q=2) </a:t>
            </a:r>
            <a:r>
              <a:rPr lang="en-US" sz="2310" dirty="0" err="1"/>
              <a:t>isoparametric</a:t>
            </a:r>
            <a:r>
              <a:rPr lang="en-US" sz="2310" dirty="0"/>
              <a:t> quadrilateral elements</a:t>
            </a:r>
          </a:p>
          <a:p>
            <a:pPr lvl="1"/>
            <a:r>
              <a:rPr lang="en-US" sz="1980" dirty="0"/>
              <a:t>Stagnation Enthalpy = 14.7</a:t>
            </a:r>
          </a:p>
          <a:p>
            <a:pPr lvl="1"/>
            <a:r>
              <a:rPr lang="en-US" sz="1980" dirty="0"/>
              <a:t>Plotted range 14.6,14.8</a:t>
            </a:r>
          </a:p>
          <a:p>
            <a:endParaRPr lang="en-US" sz="2310" dirty="0"/>
          </a:p>
          <a:p>
            <a:pPr lvl="1"/>
            <a:endParaRPr lang="en-US" sz="198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 Shock: </a:t>
            </a:r>
            <a:r>
              <a:rPr lang="en-US" dirty="0" smtClean="0"/>
              <a:t>Stagnation Enthalpy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24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7588" y="6410427"/>
            <a:ext cx="732771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56 cells               224 cells        </a:t>
            </a:r>
            <a:r>
              <a:rPr lang="en-US" sz="1485" dirty="0" smtClean="0"/>
              <a:t>   </a:t>
            </a:r>
            <a:r>
              <a:rPr lang="en-US" sz="1485"/>
              <a:t>896 </a:t>
            </a:r>
            <a:r>
              <a:rPr lang="en-US" sz="1485" smtClean="0"/>
              <a:t>cells</a:t>
            </a:r>
            <a:endParaRPr lang="en-US" sz="1485" dirty="0"/>
          </a:p>
        </p:txBody>
      </p:sp>
    </p:spTree>
    <p:extLst>
      <p:ext uri="{BB962C8B-B14F-4D97-AF65-F5344CB8AC3E}">
        <p14:creationId xmlns:p14="http://schemas.microsoft.com/office/powerpoint/2010/main" val="4599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3" y="1447801"/>
            <a:ext cx="8519010" cy="5741264"/>
          </a:xfrm>
        </p:spPr>
        <p:txBody>
          <a:bodyPr>
            <a:normAutofit/>
          </a:bodyPr>
          <a:lstStyle/>
          <a:p>
            <a:pPr lvl="2"/>
            <a:r>
              <a:rPr lang="en-US" sz="2000" b="1" dirty="0" smtClean="0"/>
              <a:t>Were </a:t>
            </a:r>
            <a:r>
              <a:rPr lang="en-US" sz="2000" b="1" dirty="0"/>
              <a:t>the verification cases helpful and which ones were used</a:t>
            </a:r>
            <a:r>
              <a:rPr lang="en-US" sz="2000" b="1" dirty="0" smtClean="0"/>
              <a:t>?</a:t>
            </a:r>
          </a:p>
          <a:p>
            <a:pPr lvl="3"/>
            <a:r>
              <a:rPr lang="en-US" sz="1600" dirty="0" smtClean="0"/>
              <a:t>The smooth bump test case helped verify the high-order accuracy of the DG method with curved geometry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b="1" dirty="0" smtClean="0"/>
              <a:t>What </a:t>
            </a:r>
            <a:r>
              <a:rPr lang="en-US" sz="2000" b="1" dirty="0"/>
              <a:t>improvements are needed to the test case</a:t>
            </a:r>
            <a:r>
              <a:rPr lang="en-US" sz="2000" b="1" dirty="0" smtClean="0"/>
              <a:t>?</a:t>
            </a:r>
          </a:p>
          <a:p>
            <a:pPr lvl="3"/>
            <a:r>
              <a:rPr lang="en-US" sz="1600" dirty="0"/>
              <a:t>Nested </a:t>
            </a:r>
            <a:r>
              <a:rPr lang="en-US" sz="1600" dirty="0" smtClean="0"/>
              <a:t>structured grids might </a:t>
            </a:r>
            <a:r>
              <a:rPr lang="en-US" sz="1600" dirty="0"/>
              <a:t>give a better indication of the order of </a:t>
            </a:r>
            <a:r>
              <a:rPr lang="en-US" sz="1600" dirty="0" smtClean="0"/>
              <a:t>convergence</a:t>
            </a:r>
          </a:p>
          <a:p>
            <a:pPr lvl="3"/>
            <a:r>
              <a:rPr lang="en-US" sz="1600" dirty="0" smtClean="0"/>
              <a:t>Fully unstructured grids would further stress:</a:t>
            </a:r>
          </a:p>
          <a:p>
            <a:pPr lvl="4"/>
            <a:r>
              <a:rPr lang="en-US" sz="1600" dirty="0" smtClean="0"/>
              <a:t>The accuracy of shock capturing schemes</a:t>
            </a:r>
          </a:p>
          <a:p>
            <a:pPr lvl="4"/>
            <a:r>
              <a:rPr lang="en-US" sz="1600" dirty="0" smtClean="0"/>
              <a:t>The robustness of shock fitting schemes.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b="1" dirty="0" smtClean="0"/>
              <a:t>Did </a:t>
            </a:r>
            <a:r>
              <a:rPr lang="en-US" sz="2000" b="1" dirty="0"/>
              <a:t>the test case prompt you to improve your method/solver</a:t>
            </a:r>
            <a:r>
              <a:rPr lang="en-US" sz="2000" b="1" dirty="0" smtClean="0"/>
              <a:t>?</a:t>
            </a:r>
          </a:p>
          <a:p>
            <a:pPr lvl="3"/>
            <a:r>
              <a:rPr lang="en-US" sz="1600" dirty="0" smtClean="0"/>
              <a:t>Yes, we implemented a higher-order flux projection.</a:t>
            </a:r>
            <a:endParaRPr lang="en-US" sz="2000" dirty="0" smtClean="0"/>
          </a:p>
          <a:p>
            <a:pPr lvl="2"/>
            <a:endParaRPr lang="en-US" sz="2000" b="1" dirty="0" smtClean="0"/>
          </a:p>
          <a:p>
            <a:pPr lvl="2"/>
            <a:r>
              <a:rPr lang="en-US" sz="2000" b="1" dirty="0" smtClean="0"/>
              <a:t>What </a:t>
            </a:r>
            <a:r>
              <a:rPr lang="en-US" sz="2000" b="1" dirty="0"/>
              <a:t>worked well with your method/solver</a:t>
            </a:r>
            <a:r>
              <a:rPr lang="en-US" sz="2000" b="1" dirty="0" smtClean="0"/>
              <a:t>?</a:t>
            </a:r>
          </a:p>
          <a:p>
            <a:pPr lvl="3"/>
            <a:r>
              <a:rPr lang="en-US" sz="1600" dirty="0" smtClean="0"/>
              <a:t>MDG-ICE fits the curved bow shock with high accuracy on a coarse grid</a:t>
            </a:r>
          </a:p>
          <a:p>
            <a:pPr lvl="3"/>
            <a:endParaRPr lang="en-US" sz="2000" dirty="0" smtClean="0"/>
          </a:p>
          <a:p>
            <a:pPr lvl="2"/>
            <a:r>
              <a:rPr lang="en-US" sz="2000" b="1" dirty="0" smtClean="0"/>
              <a:t>What </a:t>
            </a:r>
            <a:r>
              <a:rPr lang="en-US" sz="2000" b="1" dirty="0"/>
              <a:t>improvements are needed to your method/solver</a:t>
            </a:r>
            <a:r>
              <a:rPr lang="en-US" sz="2000" b="1" dirty="0" smtClean="0"/>
              <a:t>?</a:t>
            </a:r>
          </a:p>
          <a:p>
            <a:pPr lvl="3"/>
            <a:r>
              <a:rPr lang="en-US" sz="1600" dirty="0" smtClean="0"/>
              <a:t>A fast implicit solver: linear solver scalability and efficiency</a:t>
            </a:r>
          </a:p>
          <a:p>
            <a:pPr lvl="3"/>
            <a:r>
              <a:rPr lang="en-US" sz="1600" dirty="0" smtClean="0"/>
              <a:t>Improving the nonlinear </a:t>
            </a:r>
            <a:r>
              <a:rPr lang="en-US" sz="1600" dirty="0" err="1" smtClean="0"/>
              <a:t>Levenberg</a:t>
            </a:r>
            <a:r>
              <a:rPr lang="en-US" sz="1600" dirty="0" smtClean="0"/>
              <a:t>-Marquardt regularization strategy to optimally balance robustness and efficiency</a:t>
            </a:r>
          </a:p>
          <a:p>
            <a:pPr lvl="3"/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672943" y="1328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29" y="2200310"/>
            <a:ext cx="3819071" cy="14826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3" y="1447801"/>
            <a:ext cx="8519010" cy="5741264"/>
          </a:xfrm>
        </p:spPr>
        <p:txBody>
          <a:bodyPr>
            <a:normAutofit/>
          </a:bodyPr>
          <a:lstStyle/>
          <a:p>
            <a:pPr lvl="3"/>
            <a:endParaRPr lang="en-US" sz="2000" dirty="0" smtClean="0"/>
          </a:p>
          <a:p>
            <a:pPr lvl="3"/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672943" y="1328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3"/>
          </p:nvPr>
        </p:nvSpPr>
        <p:spPr>
          <a:xfrm>
            <a:off x="516133" y="1600201"/>
            <a:ext cx="8519010" cy="5741264"/>
          </a:xfrm>
        </p:spPr>
        <p:txBody>
          <a:bodyPr>
            <a:normAutofit/>
          </a:bodyPr>
          <a:lstStyle/>
          <a:p>
            <a:pPr lvl="2"/>
            <a:r>
              <a:rPr lang="en-US" sz="2000" dirty="0" smtClean="0"/>
              <a:t>NRL Memo Report / Submitted Manuscript:</a:t>
            </a:r>
          </a:p>
          <a:p>
            <a:pPr lvl="3" algn="ctr"/>
            <a:r>
              <a:rPr lang="en-US" sz="1600" dirty="0" smtClean="0"/>
              <a:t>A Moving Discontinuous Galerkin Finite Element Method for Flows with Interfaces</a:t>
            </a:r>
          </a:p>
          <a:p>
            <a:pPr lvl="4"/>
            <a:r>
              <a:rPr lang="en-US" sz="1600" dirty="0" smtClean="0"/>
              <a:t>Google Scholar: </a:t>
            </a:r>
            <a:r>
              <a:rPr lang="en-US" sz="1600" b="1" dirty="0" smtClean="0"/>
              <a:t>MDG-ICE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AIAA SciTech 2018 Papers</a:t>
            </a:r>
          </a:p>
          <a:p>
            <a:pPr lvl="3"/>
            <a:r>
              <a:rPr lang="en-US" sz="1600" dirty="0"/>
              <a:t>AIAA-2018-0136. Flow Characteristics of a Recirculating Flameless Combustor </a:t>
            </a:r>
            <a:r>
              <a:rPr lang="en-US" sz="1600" dirty="0" smtClean="0"/>
              <a:t>Configuration</a:t>
            </a:r>
            <a:endParaRPr lang="en-US" sz="1600" i="1" dirty="0" smtClean="0"/>
          </a:p>
          <a:p>
            <a:pPr lvl="3"/>
            <a:r>
              <a:rPr lang="en-US" sz="1600" dirty="0" smtClean="0"/>
              <a:t>AIAA-2018-1247</a:t>
            </a:r>
            <a:r>
              <a:rPr lang="en-US" sz="1600" dirty="0"/>
              <a:t>. Jet Noise Simulation using a Higher-Order Discontinuous Galerkin </a:t>
            </a:r>
            <a:r>
              <a:rPr lang="en-US" sz="1600" dirty="0" smtClean="0"/>
              <a:t>Method</a:t>
            </a:r>
          </a:p>
          <a:p>
            <a:pPr lvl="3"/>
            <a:r>
              <a:rPr lang="en-US" sz="1600" dirty="0" smtClean="0"/>
              <a:t>AIAA-2018-1252</a:t>
            </a:r>
            <a:r>
              <a:rPr lang="en-US" sz="1600" dirty="0"/>
              <a:t>. Noise Characteristics of a Supersonic High Aspect Ratio Rectangular Nozzle for Ideally Expanded Jet </a:t>
            </a:r>
            <a:r>
              <a:rPr lang="en-US" sz="1600" dirty="0" smtClean="0"/>
              <a:t>Flow</a:t>
            </a:r>
          </a:p>
          <a:p>
            <a:pPr lvl="3"/>
            <a:r>
              <a:rPr lang="en-US" sz="1600" dirty="0" smtClean="0"/>
              <a:t>AIAA-2018-1485</a:t>
            </a:r>
            <a:r>
              <a:rPr lang="en-US" sz="1600" dirty="0"/>
              <a:t>. A Hybrid DSMC-discontinuous Galerkin finite element method for rarefied gas </a:t>
            </a:r>
            <a:r>
              <a:rPr lang="en-US" sz="1600" dirty="0" smtClean="0"/>
              <a:t>flows</a:t>
            </a:r>
          </a:p>
          <a:p>
            <a:pPr lvl="3"/>
            <a:endParaRPr lang="en-US" sz="1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49602" y="2541549"/>
            <a:ext cx="5037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39BE5"/>
                </a:solidFill>
                <a:hlinkClick r:id="rId3"/>
              </a:rPr>
              <a:t>www.dtic.mil/docs/citations/AD1042881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83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MDG-ICE Discretization Scheme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3" y="1447801"/>
            <a:ext cx="8863394" cy="5741264"/>
          </a:xfrm>
        </p:spPr>
        <p:txBody>
          <a:bodyPr>
            <a:normAutofit/>
          </a:bodyPr>
          <a:lstStyle/>
          <a:p>
            <a:pPr lvl="1"/>
            <a:r>
              <a:rPr lang="en-US" sz="1800" b="1" u="sng" dirty="0" smtClean="0"/>
              <a:t>M</a:t>
            </a:r>
            <a:r>
              <a:rPr lang="en-US" sz="1800" dirty="0" smtClean="0"/>
              <a:t>oving </a:t>
            </a:r>
            <a:r>
              <a:rPr lang="en-US" sz="1800" b="1" u="sng" dirty="0"/>
              <a:t>D</a:t>
            </a:r>
            <a:r>
              <a:rPr lang="en-US" sz="1800" dirty="0"/>
              <a:t>iscontinuous </a:t>
            </a:r>
            <a:r>
              <a:rPr lang="en-US" sz="1800" b="1" u="sng" dirty="0"/>
              <a:t>G</a:t>
            </a:r>
            <a:r>
              <a:rPr lang="en-US" sz="1800" dirty="0"/>
              <a:t>alerkin with </a:t>
            </a:r>
            <a:r>
              <a:rPr lang="en-US" sz="1800" b="1" u="sng" dirty="0"/>
              <a:t>I</a:t>
            </a:r>
            <a:r>
              <a:rPr lang="en-US" sz="1800" dirty="0"/>
              <a:t>nterface </a:t>
            </a:r>
            <a:r>
              <a:rPr lang="en-US" sz="1800" b="1" u="sng" dirty="0"/>
              <a:t>C</a:t>
            </a:r>
            <a:r>
              <a:rPr lang="en-US" sz="1800" dirty="0"/>
              <a:t>ondition </a:t>
            </a:r>
            <a:r>
              <a:rPr lang="en-US" sz="1800" b="1" u="sng" dirty="0" smtClean="0"/>
              <a:t>E</a:t>
            </a:r>
            <a:r>
              <a:rPr lang="en-US" sz="1800" dirty="0" smtClean="0"/>
              <a:t>nforcement</a:t>
            </a:r>
            <a:endParaRPr lang="en-US" sz="2000" dirty="0" smtClean="0"/>
          </a:p>
          <a:p>
            <a:pPr lvl="2"/>
            <a:endParaRPr lang="en-US" sz="2400" b="1" dirty="0" smtClean="0"/>
          </a:p>
          <a:p>
            <a:pPr lvl="2"/>
            <a:r>
              <a:rPr lang="en-US" sz="2400" dirty="0" smtClean="0"/>
              <a:t>Detect and solve for interfaces</a:t>
            </a:r>
          </a:p>
          <a:p>
            <a:pPr lvl="3"/>
            <a:r>
              <a:rPr lang="en-US" sz="2000" dirty="0" smtClean="0"/>
              <a:t>Enforce conservation law and interface condition separately, within a unified finite element weak formulation</a:t>
            </a:r>
          </a:p>
          <a:p>
            <a:pPr lvl="3"/>
            <a:r>
              <a:rPr lang="en-US" sz="2000" dirty="0" smtClean="0"/>
              <a:t>Solve for flow and grid simultaneously</a:t>
            </a:r>
          </a:p>
          <a:p>
            <a:pPr lvl="2"/>
            <a:endParaRPr lang="en-US" sz="2400" b="1" dirty="0" smtClean="0"/>
          </a:p>
          <a:p>
            <a:pPr lvl="2"/>
            <a:r>
              <a:rPr lang="en-US" sz="2400" dirty="0" smtClean="0"/>
              <a:t>Avoids shock capturing</a:t>
            </a:r>
            <a:endParaRPr lang="en-US" sz="2000" dirty="0" smtClean="0"/>
          </a:p>
          <a:p>
            <a:pPr lvl="3"/>
            <a:r>
              <a:rPr lang="en-US" sz="2000" dirty="0" smtClean="0"/>
              <a:t>Preserves a high-order accurate representation</a:t>
            </a:r>
          </a:p>
          <a:p>
            <a:pPr lvl="2"/>
            <a:endParaRPr lang="en-US" sz="2400" b="1" dirty="0" smtClean="0"/>
          </a:p>
          <a:p>
            <a:pPr lvl="2"/>
            <a:r>
              <a:rPr lang="en-US" sz="2400" dirty="0" smtClean="0"/>
              <a:t>General:</a:t>
            </a:r>
          </a:p>
          <a:p>
            <a:pPr lvl="3"/>
            <a:r>
              <a:rPr lang="en-US" sz="2000" dirty="0" smtClean="0"/>
              <a:t>Dimensionality</a:t>
            </a:r>
          </a:p>
          <a:p>
            <a:pPr lvl="3"/>
            <a:r>
              <a:rPr lang="en-US" sz="2000" dirty="0" smtClean="0"/>
              <a:t>Steady, unsteady flow</a:t>
            </a:r>
          </a:p>
          <a:p>
            <a:pPr lvl="3"/>
            <a:r>
              <a:rPr lang="en-US" sz="2000" dirty="0" smtClean="0"/>
              <a:t>Physics</a:t>
            </a:r>
          </a:p>
          <a:p>
            <a:pPr lvl="3"/>
            <a:r>
              <a:rPr lang="en-US" sz="2000" dirty="0" smtClean="0"/>
              <a:t>Curved interface geometry</a:t>
            </a:r>
          </a:p>
          <a:p>
            <a:pPr lvl="3"/>
            <a:r>
              <a:rPr lang="en-US" sz="2000" dirty="0" smtClean="0"/>
              <a:t>Non-trivial interface topology</a:t>
            </a:r>
          </a:p>
          <a:p>
            <a:pPr lvl="2"/>
            <a:endParaRPr lang="en-US" sz="2400" b="1" dirty="0" smtClean="0"/>
          </a:p>
          <a:p>
            <a:pPr lvl="2"/>
            <a:r>
              <a:rPr lang="en-US" sz="2400" dirty="0" smtClean="0"/>
              <a:t>Not just </a:t>
            </a:r>
            <a:r>
              <a:rPr lang="en-US" sz="2400" dirty="0"/>
              <a:t>for </a:t>
            </a:r>
            <a:r>
              <a:rPr lang="en-US" sz="2400" dirty="0" smtClean="0"/>
              <a:t>shocks/interfaces:</a:t>
            </a:r>
          </a:p>
          <a:p>
            <a:pPr lvl="3"/>
            <a:r>
              <a:rPr lang="en-US" sz="2000" dirty="0" smtClean="0"/>
              <a:t>Move the grid to resolve</a:t>
            </a:r>
            <a:r>
              <a:rPr lang="en-US" sz="2000" dirty="0"/>
              <a:t> </a:t>
            </a:r>
            <a:r>
              <a:rPr lang="en-US" sz="2000" dirty="0" smtClean="0"/>
              <a:t>the flow, e.g., boundary layers</a:t>
            </a:r>
          </a:p>
        </p:txBody>
      </p:sp>
    </p:spTree>
    <p:extLst>
      <p:ext uri="{BB962C8B-B14F-4D97-AF65-F5344CB8AC3E}">
        <p14:creationId xmlns:p14="http://schemas.microsoft.com/office/powerpoint/2010/main" val="5248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MDG-ICE Discretization Scheme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2" y="1447801"/>
            <a:ext cx="9008867" cy="313216"/>
          </a:xfrm>
        </p:spPr>
        <p:txBody>
          <a:bodyPr>
            <a:normAutofit/>
          </a:bodyPr>
          <a:lstStyle/>
          <a:p>
            <a:pPr lvl="1"/>
            <a:r>
              <a:rPr lang="en-US" sz="1800" b="1" u="sng" dirty="0" smtClean="0"/>
              <a:t>M</a:t>
            </a:r>
            <a:r>
              <a:rPr lang="en-US" sz="1800" dirty="0" smtClean="0"/>
              <a:t>oving </a:t>
            </a:r>
            <a:r>
              <a:rPr lang="en-US" sz="1800" b="1" u="sng" dirty="0" smtClean="0"/>
              <a:t>D</a:t>
            </a:r>
            <a:r>
              <a:rPr lang="en-US" sz="1800" dirty="0" smtClean="0"/>
              <a:t>iscontinuous </a:t>
            </a:r>
            <a:r>
              <a:rPr lang="en-US" sz="1800" b="1" u="sng" dirty="0"/>
              <a:t>G</a:t>
            </a:r>
            <a:r>
              <a:rPr lang="en-US" sz="1800" dirty="0"/>
              <a:t>alerkin with </a:t>
            </a:r>
            <a:r>
              <a:rPr lang="en-US" sz="1800" b="1" u="sng" dirty="0"/>
              <a:t>I</a:t>
            </a:r>
            <a:r>
              <a:rPr lang="en-US" sz="1800" dirty="0"/>
              <a:t>nterface </a:t>
            </a:r>
            <a:r>
              <a:rPr lang="en-US" sz="1800" b="1" u="sng" dirty="0"/>
              <a:t>C</a:t>
            </a:r>
            <a:r>
              <a:rPr lang="en-US" sz="1800" dirty="0"/>
              <a:t>ondition </a:t>
            </a:r>
            <a:r>
              <a:rPr lang="en-US" sz="1800" b="1" u="sng" dirty="0" smtClean="0"/>
              <a:t>E</a:t>
            </a:r>
            <a:r>
              <a:rPr lang="en-US" sz="1800" dirty="0" smtClean="0"/>
              <a:t>nforcement</a:t>
            </a:r>
          </a:p>
          <a:p>
            <a:pPr lvl="1"/>
            <a:endParaRPr lang="en-US" sz="1800" dirty="0"/>
          </a:p>
          <a:p>
            <a:pPr lvl="1"/>
            <a:endParaRPr lang="en-US" sz="2000" dirty="0" smtClean="0"/>
          </a:p>
        </p:txBody>
      </p:sp>
      <p:pic>
        <p:nvPicPr>
          <p:cNvPr id="4" name="moving_interface_velocity_0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988" y="2240059"/>
            <a:ext cx="4455163" cy="2227582"/>
          </a:xfrm>
          <a:prstGeom prst="rect">
            <a:avLst/>
          </a:prstGeom>
        </p:spPr>
      </p:pic>
      <p:pic>
        <p:nvPicPr>
          <p:cNvPr id="7" name="moving_interface_velocity_3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8532" y="2240059"/>
            <a:ext cx="4484762" cy="22423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54555" y="1721423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b="1" dirty="0" smtClean="0"/>
              <a:t>2D </a:t>
            </a:r>
            <a:r>
              <a:rPr lang="en-US" sz="2000" b="1" dirty="0"/>
              <a:t>Steady </a:t>
            </a:r>
            <a:r>
              <a:rPr lang="en-US" sz="2000" b="1" dirty="0" smtClean="0"/>
              <a:t>Linear </a:t>
            </a:r>
            <a:r>
              <a:rPr lang="en-US" sz="2000" b="1" dirty="0"/>
              <a:t>Advection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363732" y="4586167"/>
            <a:ext cx="33558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smtClean="0"/>
              <a:t>Velocity = (0.1, 1)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5294960" y="4586167"/>
            <a:ext cx="3446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smtClean="0"/>
              <a:t>Velocity = (1.5, 1)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-203097" y="5032172"/>
            <a:ext cx="9575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charset="0"/>
              <a:buChar char="•"/>
            </a:pPr>
            <a:endParaRPr lang="en-US" sz="2000" b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55245" y="5449405"/>
            <a:ext cx="10244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charset="0"/>
              <a:buChar char="•"/>
            </a:pPr>
            <a:r>
              <a:rPr lang="en-US" sz="2000" b="1" dirty="0"/>
              <a:t>MDG-ICE solves for the flow field and grid </a:t>
            </a:r>
            <a:r>
              <a:rPr lang="en-US" sz="2000" b="1" dirty="0" smtClean="0"/>
              <a:t>simultaneously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136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5" y="2424753"/>
            <a:ext cx="5846164" cy="28846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MDG-ICE Discretization Scheme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2" y="1447801"/>
            <a:ext cx="9008867" cy="313216"/>
          </a:xfrm>
        </p:spPr>
        <p:txBody>
          <a:bodyPr>
            <a:normAutofit/>
          </a:bodyPr>
          <a:lstStyle/>
          <a:p>
            <a:pPr lvl="1"/>
            <a:r>
              <a:rPr lang="en-US" sz="1800" b="1" u="sng" dirty="0" smtClean="0"/>
              <a:t>M</a:t>
            </a:r>
            <a:r>
              <a:rPr lang="en-US" sz="1800" dirty="0" smtClean="0"/>
              <a:t>oving </a:t>
            </a:r>
            <a:r>
              <a:rPr lang="en-US" sz="1800" b="1" u="sng" dirty="0" smtClean="0"/>
              <a:t>D</a:t>
            </a:r>
            <a:r>
              <a:rPr lang="en-US" sz="1800" dirty="0" smtClean="0"/>
              <a:t>iscontinuous </a:t>
            </a:r>
            <a:r>
              <a:rPr lang="en-US" sz="1800" b="1" u="sng" dirty="0"/>
              <a:t>G</a:t>
            </a:r>
            <a:r>
              <a:rPr lang="en-US" sz="1800" dirty="0"/>
              <a:t>alerkin with </a:t>
            </a:r>
            <a:r>
              <a:rPr lang="en-US" sz="1800" b="1" u="sng" dirty="0"/>
              <a:t>I</a:t>
            </a:r>
            <a:r>
              <a:rPr lang="en-US" sz="1800" dirty="0"/>
              <a:t>nterface </a:t>
            </a:r>
            <a:r>
              <a:rPr lang="en-US" sz="1800" b="1" u="sng" dirty="0"/>
              <a:t>C</a:t>
            </a:r>
            <a:r>
              <a:rPr lang="en-US" sz="1800" dirty="0"/>
              <a:t>ondition </a:t>
            </a:r>
            <a:r>
              <a:rPr lang="en-US" sz="1800" b="1" u="sng" dirty="0" smtClean="0"/>
              <a:t>E</a:t>
            </a:r>
            <a:r>
              <a:rPr lang="en-US" sz="1800" dirty="0" smtClean="0"/>
              <a:t>nforcement</a:t>
            </a:r>
          </a:p>
          <a:p>
            <a:pPr lvl="1"/>
            <a:endParaRPr lang="en-US" sz="1800" dirty="0"/>
          </a:p>
          <a:p>
            <a:pPr lvl="1"/>
            <a:endParaRPr lang="en-US" sz="2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90466" y="1736222"/>
            <a:ext cx="7016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b="1" dirty="0" smtClean="0"/>
              <a:t>Spacetime Burgers Shock Formation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-55245" y="5430744"/>
            <a:ext cx="70046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charset="0"/>
              <a:buChar char="•"/>
            </a:pPr>
            <a:r>
              <a:rPr lang="en-US" sz="2000" b="1" dirty="0" smtClean="0"/>
              <a:t>MDG-ICE handles: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sz="2000" dirty="0" smtClean="0"/>
              <a:t>Unsteady flow via a spacetime formulation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sz="2000" dirty="0" smtClean="0"/>
              <a:t>Dynamic interface topology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sz="2000" dirty="0" smtClean="0"/>
              <a:t>Singularities, in conjunction with cuboid degeneration</a:t>
            </a:r>
          </a:p>
        </p:txBody>
      </p:sp>
      <p:pic>
        <p:nvPicPr>
          <p:cNvPr id="4" name="burgers_shock_for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302" y="2649646"/>
            <a:ext cx="4557013" cy="2278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90" y="2109183"/>
            <a:ext cx="2086108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6" y="3757458"/>
            <a:ext cx="2086107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88" y="5557944"/>
            <a:ext cx="208610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55245" y="5430744"/>
            <a:ext cx="6891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charset="0"/>
              <a:buChar char="•"/>
            </a:pPr>
            <a:r>
              <a:rPr lang="en-US" sz="2000" b="1" dirty="0" smtClean="0"/>
              <a:t>MDG-ICE handles different types of discontinuities: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sz="2000" dirty="0" smtClean="0"/>
              <a:t>Shock, contact, derivative discontinuities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" y="2126602"/>
            <a:ext cx="10058400" cy="23218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MDG-ICE Discretization Scheme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2" y="1447801"/>
            <a:ext cx="9008867" cy="313216"/>
          </a:xfrm>
        </p:spPr>
        <p:txBody>
          <a:bodyPr>
            <a:normAutofit/>
          </a:bodyPr>
          <a:lstStyle/>
          <a:p>
            <a:pPr lvl="1"/>
            <a:r>
              <a:rPr lang="en-US" sz="1800" b="1" u="sng" dirty="0" smtClean="0"/>
              <a:t>M</a:t>
            </a:r>
            <a:r>
              <a:rPr lang="en-US" sz="1800" dirty="0" smtClean="0"/>
              <a:t>oving </a:t>
            </a:r>
            <a:r>
              <a:rPr lang="en-US" sz="1800" b="1" u="sng" dirty="0" smtClean="0"/>
              <a:t>D</a:t>
            </a:r>
            <a:r>
              <a:rPr lang="en-US" sz="1800" dirty="0" smtClean="0"/>
              <a:t>iscontinuous </a:t>
            </a:r>
            <a:r>
              <a:rPr lang="en-US" sz="1800" b="1" u="sng" dirty="0"/>
              <a:t>G</a:t>
            </a:r>
            <a:r>
              <a:rPr lang="en-US" sz="1800" dirty="0"/>
              <a:t>alerkin with </a:t>
            </a:r>
            <a:r>
              <a:rPr lang="en-US" sz="1800" b="1" u="sng" dirty="0"/>
              <a:t>I</a:t>
            </a:r>
            <a:r>
              <a:rPr lang="en-US" sz="1800" dirty="0"/>
              <a:t>nterface </a:t>
            </a:r>
            <a:r>
              <a:rPr lang="en-US" sz="1800" b="1" u="sng" dirty="0"/>
              <a:t>C</a:t>
            </a:r>
            <a:r>
              <a:rPr lang="en-US" sz="1800" dirty="0"/>
              <a:t>ondition </a:t>
            </a:r>
            <a:r>
              <a:rPr lang="en-US" sz="1800" b="1" u="sng" dirty="0" smtClean="0"/>
              <a:t>E</a:t>
            </a:r>
            <a:r>
              <a:rPr lang="en-US" sz="1800" dirty="0" smtClean="0"/>
              <a:t>nforcement</a:t>
            </a:r>
          </a:p>
          <a:p>
            <a:pPr lvl="1"/>
            <a:endParaRPr lang="en-US" sz="1800" dirty="0"/>
          </a:p>
          <a:p>
            <a:pPr lvl="1"/>
            <a:endParaRPr lang="en-US" sz="2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353565" y="1736222"/>
            <a:ext cx="50292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2000" b="1" dirty="0" smtClean="0"/>
              <a:t>Sod Shock Tube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357456" y="4549691"/>
            <a:ext cx="3220884" cy="2764307"/>
            <a:chOff x="6357456" y="4549691"/>
            <a:chExt cx="3220884" cy="27643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456" y="4549691"/>
              <a:ext cx="3220884" cy="25529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063" y="7047298"/>
              <a:ext cx="1422400" cy="266700"/>
            </a:xfrm>
            <a:prstGeom prst="rect">
              <a:avLst/>
            </a:prstGeom>
          </p:spPr>
        </p:pic>
      </p:grpSp>
      <p:pic>
        <p:nvPicPr>
          <p:cNvPr id="13" name="spacetime_shock_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632" y="2582764"/>
            <a:ext cx="8224252" cy="16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41" y="4433349"/>
            <a:ext cx="2932613" cy="17188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57" y="5963837"/>
            <a:ext cx="3222070" cy="18884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55245" y="5430744"/>
            <a:ext cx="68915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charset="0"/>
              <a:buChar char="•"/>
            </a:pPr>
            <a:r>
              <a:rPr lang="en-US" sz="2000" b="1" dirty="0" smtClean="0"/>
              <a:t>MDG-ICE handles non-trivial interface topology: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sz="1600" dirty="0" smtClean="0"/>
              <a:t>Using standard edge collapse / refine grid operations</a:t>
            </a:r>
          </a:p>
          <a:p>
            <a:pPr marL="2171700" lvl="4" indent="-342900">
              <a:buFont typeface="Arial" charset="0"/>
              <a:buChar char="•"/>
            </a:pPr>
            <a:r>
              <a:rPr lang="en-US" sz="1600" dirty="0" smtClean="0"/>
              <a:t>Also works for higher-dimensional simplexes</a:t>
            </a:r>
          </a:p>
          <a:p>
            <a:pPr marL="1714500" lvl="3" indent="-342900">
              <a:buFont typeface="Arial" charset="0"/>
              <a:buChar char="•"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MDG-ICE Discretization Scheme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363732" y="1447801"/>
            <a:ext cx="9008867" cy="313216"/>
          </a:xfrm>
        </p:spPr>
        <p:txBody>
          <a:bodyPr>
            <a:normAutofit/>
          </a:bodyPr>
          <a:lstStyle/>
          <a:p>
            <a:pPr lvl="1"/>
            <a:r>
              <a:rPr lang="en-US" sz="1800" b="1" u="sng" dirty="0" smtClean="0"/>
              <a:t>M</a:t>
            </a:r>
            <a:r>
              <a:rPr lang="en-US" sz="1800" dirty="0" smtClean="0"/>
              <a:t>oving </a:t>
            </a:r>
            <a:r>
              <a:rPr lang="en-US" sz="1800" b="1" u="sng" dirty="0" smtClean="0"/>
              <a:t>D</a:t>
            </a:r>
            <a:r>
              <a:rPr lang="en-US" sz="1800" dirty="0" smtClean="0"/>
              <a:t>iscontinuous </a:t>
            </a:r>
            <a:r>
              <a:rPr lang="en-US" sz="1800" b="1" u="sng" dirty="0"/>
              <a:t>G</a:t>
            </a:r>
            <a:r>
              <a:rPr lang="en-US" sz="1800" dirty="0"/>
              <a:t>alerkin with </a:t>
            </a:r>
            <a:r>
              <a:rPr lang="en-US" sz="1800" b="1" u="sng" dirty="0"/>
              <a:t>I</a:t>
            </a:r>
            <a:r>
              <a:rPr lang="en-US" sz="1800" dirty="0"/>
              <a:t>nterface </a:t>
            </a:r>
            <a:r>
              <a:rPr lang="en-US" sz="1800" b="1" u="sng" dirty="0"/>
              <a:t>C</a:t>
            </a:r>
            <a:r>
              <a:rPr lang="en-US" sz="1800" dirty="0"/>
              <a:t>ondition </a:t>
            </a:r>
            <a:r>
              <a:rPr lang="en-US" sz="1800" b="1" u="sng" dirty="0" smtClean="0"/>
              <a:t>E</a:t>
            </a:r>
            <a:r>
              <a:rPr lang="en-US" sz="1800" dirty="0" smtClean="0"/>
              <a:t>nforcement</a:t>
            </a:r>
          </a:p>
          <a:p>
            <a:pPr lvl="1"/>
            <a:endParaRPr lang="en-US" sz="1800" dirty="0"/>
          </a:p>
          <a:p>
            <a:pPr lvl="1"/>
            <a:endParaRPr lang="en-US" sz="2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353565" y="1736222"/>
            <a:ext cx="50292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2000" b="1" dirty="0" smtClean="0"/>
              <a:t>Intersecting Oblique Shocks</a:t>
            </a:r>
            <a:endParaRPr lang="en-US" sz="1600" dirty="0"/>
          </a:p>
        </p:txBody>
      </p:sp>
      <p:pic>
        <p:nvPicPr>
          <p:cNvPr id="6" name="intersecting_shocks_2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732" y="2282192"/>
            <a:ext cx="4206241" cy="2275725"/>
          </a:xfrm>
          <a:prstGeom prst="rect">
            <a:avLst/>
          </a:prstGeom>
        </p:spPr>
      </p:pic>
      <p:pic>
        <p:nvPicPr>
          <p:cNvPr id="9" name="VelocityZ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3278" y="2282192"/>
            <a:ext cx="4206240" cy="22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7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Bump </a:t>
            </a:r>
            <a:r>
              <a:rPr lang="en-US" dirty="0" smtClean="0"/>
              <a:t>Verification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785847" y="1845093"/>
            <a:ext cx="7933609" cy="3224348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Smooth Bump</a:t>
            </a:r>
          </a:p>
          <a:p>
            <a:pPr lvl="2"/>
            <a:r>
              <a:rPr lang="en-US" sz="2000" dirty="0" err="1" smtClean="0"/>
              <a:t>Isoparametric</a:t>
            </a:r>
            <a:r>
              <a:rPr lang="en-US" sz="2000" dirty="0" smtClean="0"/>
              <a:t> q2 quadrilateral elements</a:t>
            </a:r>
          </a:p>
          <a:p>
            <a:pPr lvl="3"/>
            <a:r>
              <a:rPr lang="en-US" sz="2000" dirty="0"/>
              <a:t>Flux projected to </a:t>
            </a:r>
            <a:r>
              <a:rPr lang="en-US" sz="2000" dirty="0" smtClean="0"/>
              <a:t>q4</a:t>
            </a:r>
          </a:p>
          <a:p>
            <a:pPr lvl="2"/>
            <a:r>
              <a:rPr lang="en-US" sz="2000" dirty="0" smtClean="0"/>
              <a:t>DG</a:t>
            </a:r>
          </a:p>
          <a:p>
            <a:pPr lvl="3"/>
            <a:r>
              <a:rPr lang="en-US" sz="2000" dirty="0" smtClean="0"/>
              <a:t>Implicit solver: Newton/Backward-Euler</a:t>
            </a:r>
          </a:p>
          <a:p>
            <a:pPr lvl="3"/>
            <a:r>
              <a:rPr lang="en-US" sz="2000" dirty="0" smtClean="0"/>
              <a:t>Expected order of accuracy observed (slope = 3)</a:t>
            </a:r>
          </a:p>
          <a:p>
            <a:pPr lvl="3"/>
            <a:r>
              <a:rPr lang="en-US" sz="2000" dirty="0" smtClean="0"/>
              <a:t>Slopes:</a:t>
            </a:r>
          </a:p>
          <a:p>
            <a:pPr lvl="4"/>
            <a:r>
              <a:rPr lang="hr-HR" sz="2000" dirty="0" smtClean="0"/>
              <a:t>5.81</a:t>
            </a:r>
            <a:r>
              <a:rPr lang="hr-HR" sz="2000" dirty="0"/>
              <a:t>,  3.25,  3.27</a:t>
            </a:r>
          </a:p>
          <a:p>
            <a:pPr lvl="2"/>
            <a:r>
              <a:rPr lang="en-US" sz="2000" dirty="0" smtClean="0"/>
              <a:t>DG with Shock Capturing</a:t>
            </a:r>
          </a:p>
          <a:p>
            <a:pPr lvl="3"/>
            <a:r>
              <a:rPr lang="en-US" sz="2000" dirty="0" smtClean="0"/>
              <a:t>Explicit solver: RK2</a:t>
            </a:r>
          </a:p>
          <a:p>
            <a:pPr lvl="3"/>
            <a:r>
              <a:rPr lang="sk-SK" sz="2000" dirty="0" err="1"/>
              <a:t>Slopes</a:t>
            </a:r>
            <a:r>
              <a:rPr lang="sk-SK" sz="2000" dirty="0" smtClean="0"/>
              <a:t>:</a:t>
            </a:r>
          </a:p>
          <a:p>
            <a:pPr lvl="4"/>
            <a:r>
              <a:rPr lang="sk-SK" sz="2000" dirty="0" smtClean="0"/>
              <a:t>1.95</a:t>
            </a:r>
            <a:r>
              <a:rPr lang="sk-SK" sz="2000" dirty="0"/>
              <a:t>, 0.99, </a:t>
            </a:r>
            <a:r>
              <a:rPr lang="sk-SK" sz="2000" dirty="0" smtClean="0"/>
              <a:t>1.36</a:t>
            </a:r>
            <a:endParaRPr lang="sk-SK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1" y="6038108"/>
            <a:ext cx="2596927" cy="1062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1" y="5069441"/>
            <a:ext cx="2588073" cy="1058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133" y="54585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133" y="629676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Entropy</a:t>
            </a:r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64" y="4136476"/>
            <a:ext cx="4379001" cy="33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|  </a:t>
            </a:r>
            <a:fld id="{EC78876D-F60F-416A-9AB8-0484C938732F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Shock Test Case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785847" y="1845093"/>
            <a:ext cx="5223067" cy="5219736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Mach 4 Bow Shock</a:t>
            </a:r>
          </a:p>
          <a:p>
            <a:pPr lvl="2"/>
            <a:r>
              <a:rPr lang="en-US" sz="2000" dirty="0" err="1" smtClean="0"/>
              <a:t>Isoparametric</a:t>
            </a:r>
            <a:r>
              <a:rPr lang="en-US" sz="2000" dirty="0" smtClean="0"/>
              <a:t> q2 quadrilateral elements</a:t>
            </a:r>
          </a:p>
          <a:p>
            <a:pPr lvl="3"/>
            <a:r>
              <a:rPr lang="en-US" sz="2000" dirty="0"/>
              <a:t>Flux projected to </a:t>
            </a:r>
            <a:r>
              <a:rPr lang="en-US" sz="2000" dirty="0" smtClean="0"/>
              <a:t>q4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/>
              <a:t>DG with Shock Capturing</a:t>
            </a:r>
          </a:p>
          <a:p>
            <a:pPr lvl="3"/>
            <a:r>
              <a:rPr lang="en-US" sz="2000" dirty="0"/>
              <a:t>Explicit solver: RK2</a:t>
            </a:r>
          </a:p>
          <a:p>
            <a:pPr lvl="3"/>
            <a:r>
              <a:rPr lang="en-US" sz="2000" dirty="0" smtClean="0"/>
              <a:t>Residual based shock capturing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MDG-ICE</a:t>
            </a:r>
          </a:p>
          <a:p>
            <a:pPr lvl="3"/>
            <a:r>
              <a:rPr lang="en-US" sz="2000" dirty="0" smtClean="0"/>
              <a:t>No shock capturing</a:t>
            </a:r>
          </a:p>
        </p:txBody>
      </p:sp>
      <p:pic>
        <p:nvPicPr>
          <p:cNvPr id="18" name="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9224" y="3454425"/>
            <a:ext cx="937360" cy="3749439"/>
          </a:xfrm>
          <a:prstGeom prst="rect">
            <a:avLst/>
          </a:prstGeom>
        </p:spPr>
      </p:pic>
      <p:pic>
        <p:nvPicPr>
          <p:cNvPr id="19" name="VelocityZ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6674" y="3444487"/>
            <a:ext cx="937330" cy="3749318"/>
          </a:xfrm>
          <a:prstGeom prst="rect">
            <a:avLst/>
          </a:prstGeom>
        </p:spPr>
      </p:pic>
      <p:pic>
        <p:nvPicPr>
          <p:cNvPr id="21" name="Mach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04094" y="3454425"/>
            <a:ext cx="932361" cy="37294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4558" y="3057285"/>
            <a:ext cx="91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Pressure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7862889" y="3057285"/>
            <a:ext cx="623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Grid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948673" y="3057286"/>
            <a:ext cx="64320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85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RL_PPT_M10_052616">
  <a:themeElements>
    <a:clrScheme name="NRL_Color Palette">
      <a:dk1>
        <a:srgbClr val="000000"/>
      </a:dk1>
      <a:lt1>
        <a:sysClr val="window" lastClr="FFFFFF"/>
      </a:lt1>
      <a:dk2>
        <a:srgbClr val="002060"/>
      </a:dk2>
      <a:lt2>
        <a:srgbClr val="E7E6E6"/>
      </a:lt2>
      <a:accent1>
        <a:srgbClr val="002060"/>
      </a:accent1>
      <a:accent2>
        <a:srgbClr val="0070C0"/>
      </a:accent2>
      <a:accent3>
        <a:srgbClr val="FFC000"/>
      </a:accent3>
      <a:accent4>
        <a:srgbClr val="A5A5A5"/>
      </a:accent4>
      <a:accent5>
        <a:srgbClr val="5B9BD5"/>
      </a:accent5>
      <a:accent6>
        <a:srgbClr val="FFFF00"/>
      </a:accent6>
      <a:hlink>
        <a:srgbClr val="002060"/>
      </a:hlink>
      <a:folHlink>
        <a:srgbClr val="FFC000"/>
      </a:folHlink>
    </a:clrScheme>
    <a:fontScheme name="US NR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RL_PPT_M10_052616" id="{2ADE39D3-BDE3-49AE-919C-C678C3315280}" vid="{69358647-15F7-4DA1-B81D-61451955B6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NRL_PPT_M10_052616.potx</Template>
  <TotalTime>25445</TotalTime>
  <Words>1364</Words>
  <Application>Microsoft Macintosh PowerPoint</Application>
  <PresentationFormat>Custom</PresentationFormat>
  <Paragraphs>299</Paragraphs>
  <Slides>26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NRL_PPT_M10_052616</vt:lpstr>
      <vt:lpstr>5th International Workshop on High-Order CFD Methods: CI1 - Inviscid bow shock   </vt:lpstr>
      <vt:lpstr>DG-FEM Code Overview </vt:lpstr>
      <vt:lpstr>MDG-ICE Discretization Scheme</vt:lpstr>
      <vt:lpstr>MDG-ICE Discretization Scheme</vt:lpstr>
      <vt:lpstr>MDG-ICE Discretization Scheme</vt:lpstr>
      <vt:lpstr>MDG-ICE Discretization Scheme</vt:lpstr>
      <vt:lpstr>MDG-ICE Discretization Scheme</vt:lpstr>
      <vt:lpstr>Smooth Bump Verification Case</vt:lpstr>
      <vt:lpstr>Bow Shock Test Case</vt:lpstr>
      <vt:lpstr>Bow Shock: Geometry </vt:lpstr>
      <vt:lpstr>Bow Shock: Stagnation Enthalpy</vt:lpstr>
      <vt:lpstr>Bow Shock: Pressure at the Stagnation Point</vt:lpstr>
      <vt:lpstr>Bow Shock: DG Convergence History</vt:lpstr>
      <vt:lpstr>Bow Shock: DG Work Units</vt:lpstr>
      <vt:lpstr>Bow Shock: Grids</vt:lpstr>
      <vt:lpstr>Bow Shock: Grids</vt:lpstr>
      <vt:lpstr>Bow Shock: Pressure</vt:lpstr>
      <vt:lpstr>Bow Shock: Pressure</vt:lpstr>
      <vt:lpstr>Bow Shock: Mach</vt:lpstr>
      <vt:lpstr>Bow Shock: Mach</vt:lpstr>
      <vt:lpstr>Bow Shock: Density</vt:lpstr>
      <vt:lpstr>Bow Shock: Density</vt:lpstr>
      <vt:lpstr>Bow Shock: Stagnation Enthalpy</vt:lpstr>
      <vt:lpstr>Bow Shock: Stagnation Enthalpy</vt:lpstr>
      <vt:lpstr>Conclusions</vt:lpstr>
      <vt:lpstr>References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NRL</dc:title>
  <dc:creator>Joe Graff</dc:creator>
  <cp:lastModifiedBy>Andrew Corrigan</cp:lastModifiedBy>
  <cp:revision>331</cp:revision>
  <cp:lastPrinted>2017-12-29T17:43:14Z</cp:lastPrinted>
  <dcterms:created xsi:type="dcterms:W3CDTF">2015-08-18T16:34:21Z</dcterms:created>
  <dcterms:modified xsi:type="dcterms:W3CDTF">2018-01-06T12:26:22Z</dcterms:modified>
</cp:coreProperties>
</file>