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40"/>
  </p:notesMasterIdLst>
  <p:handoutMasterIdLst>
    <p:handoutMasterId r:id="rId41"/>
  </p:handoutMasterIdLst>
  <p:sldIdLst>
    <p:sldId id="262" r:id="rId2"/>
    <p:sldId id="301" r:id="rId3"/>
    <p:sldId id="275" r:id="rId4"/>
    <p:sldId id="303" r:id="rId5"/>
    <p:sldId id="277" r:id="rId6"/>
    <p:sldId id="310" r:id="rId7"/>
    <p:sldId id="311" r:id="rId8"/>
    <p:sldId id="312" r:id="rId9"/>
    <p:sldId id="313" r:id="rId10"/>
    <p:sldId id="314" r:id="rId11"/>
    <p:sldId id="283" r:id="rId12"/>
    <p:sldId id="315" r:id="rId13"/>
    <p:sldId id="285" r:id="rId14"/>
    <p:sldId id="265" r:id="rId15"/>
    <p:sldId id="264" r:id="rId16"/>
    <p:sldId id="316" r:id="rId17"/>
    <p:sldId id="317" r:id="rId18"/>
    <p:sldId id="300" r:id="rId19"/>
    <p:sldId id="266" r:id="rId20"/>
    <p:sldId id="267" r:id="rId21"/>
    <p:sldId id="269" r:id="rId22"/>
    <p:sldId id="270" r:id="rId23"/>
    <p:sldId id="272" r:id="rId24"/>
    <p:sldId id="273" r:id="rId25"/>
    <p:sldId id="274" r:id="rId26"/>
    <p:sldId id="288" r:id="rId27"/>
    <p:sldId id="289" r:id="rId28"/>
    <p:sldId id="304" r:id="rId29"/>
    <p:sldId id="305" r:id="rId30"/>
    <p:sldId id="306" r:id="rId31"/>
    <p:sldId id="307" r:id="rId32"/>
    <p:sldId id="309" r:id="rId33"/>
    <p:sldId id="297" r:id="rId34"/>
    <p:sldId id="318" r:id="rId35"/>
    <p:sldId id="302" r:id="rId36"/>
    <p:sldId id="286" r:id="rId37"/>
    <p:sldId id="287" r:id="rId38"/>
    <p:sldId id="290" r:id="rId39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기본 구역" id="{A63E1C69-B290-42F8-BB49-447662330097}">
          <p14:sldIdLst>
            <p14:sldId id="262"/>
            <p14:sldId id="301"/>
            <p14:sldId id="275"/>
            <p14:sldId id="303"/>
            <p14:sldId id="277"/>
            <p14:sldId id="310"/>
            <p14:sldId id="311"/>
            <p14:sldId id="312"/>
            <p14:sldId id="313"/>
            <p14:sldId id="314"/>
            <p14:sldId id="283"/>
            <p14:sldId id="315"/>
            <p14:sldId id="285"/>
            <p14:sldId id="265"/>
            <p14:sldId id="264"/>
            <p14:sldId id="316"/>
            <p14:sldId id="317"/>
            <p14:sldId id="300"/>
            <p14:sldId id="266"/>
            <p14:sldId id="267"/>
            <p14:sldId id="269"/>
            <p14:sldId id="270"/>
            <p14:sldId id="272"/>
            <p14:sldId id="273"/>
            <p14:sldId id="274"/>
            <p14:sldId id="288"/>
            <p14:sldId id="289"/>
            <p14:sldId id="304"/>
            <p14:sldId id="305"/>
            <p14:sldId id="306"/>
            <p14:sldId id="307"/>
            <p14:sldId id="309"/>
            <p14:sldId id="297"/>
            <p14:sldId id="318"/>
            <p14:sldId id="302"/>
            <p14:sldId id="286"/>
            <p14:sldId id="287"/>
            <p14:sldId id="29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66">
          <p15:clr>
            <a:srgbClr val="A4A3A4"/>
          </p15:clr>
        </p15:guide>
        <p15:guide id="3" pos="2386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  <p15:guide id="3" orient="horz" pos="3127">
          <p15:clr>
            <a:srgbClr val="A4A3A4"/>
          </p15:clr>
        </p15:guide>
        <p15:guide id="4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eonghun" initials="S" lastIdx="1" clrIdx="0">
    <p:extLst>
      <p:ext uri="{19B8F6BF-5375-455C-9EA6-DF929625EA0E}">
        <p15:presenceInfo xmlns:p15="http://schemas.microsoft.com/office/powerpoint/2012/main" userId="Seonghu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보통 스타일 3 - 강조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보통 스타일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보통 스타일 3 - 강조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301B821-A1FF-4177-AEE7-76D212191A09}" styleName="보통 스타일 1 - 강조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3C2FFA5D-87B4-456A-9821-1D502468CF0F}" styleName="테마 스타일 1 - 강조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073A0DAA-6AF3-43AB-8588-CEC1D06C72B9}" styleName="보통 스타일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D7AC3CCA-C797-4891-BE02-D94E43425B78}" styleName="보통 스타일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93D81CF-94F2-401A-BA57-92F5A7B2D0C5}" styleName="보통 스타일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밝은 스타일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83" autoAdjust="0"/>
    <p:restoredTop sz="87805" autoAdjust="0"/>
  </p:normalViewPr>
  <p:slideViewPr>
    <p:cSldViewPr snapToGrid="0" showGuides="1">
      <p:cViewPr>
        <p:scale>
          <a:sx n="62" d="100"/>
          <a:sy n="62" d="100"/>
        </p:scale>
        <p:origin x="232" y="52"/>
      </p:cViewPr>
      <p:guideLst>
        <p:guide orient="horz" pos="2160"/>
        <p:guide pos="3866"/>
        <p:guide pos="2386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-3150" y="-72"/>
      </p:cViewPr>
      <p:guideLst>
        <p:guide orient="horz" pos="2880"/>
        <p:guide pos="2160"/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BE6A7-545D-40BF-A918-3FBA66BD265D}" type="datetimeFigureOut">
              <a:rPr lang="ko-KR" altLang="en-US" smtClean="0"/>
              <a:t>2018-01-06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C8509F-7FAA-4788-B638-397DE0A9B484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54483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CA7F-94D5-4DEF-8781-C03B6E75A8D5}" type="datetimeFigureOut">
              <a:rPr lang="ko-KR" altLang="en-US" smtClean="0"/>
              <a:t>2018-01-06</a:t>
            </a:fld>
            <a:endParaRPr lang="ko-KR" alt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3B66B3-0D99-43EA-8D85-49741720D739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57611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66B3-0D99-43EA-8D85-49741720D739}" type="slidenum">
              <a:rPr lang="ko-KR" altLang="en-US" smtClean="0"/>
              <a:t>15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796634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3B66B3-0D99-43EA-8D85-49741720D739}" type="slidenum">
              <a:rPr lang="ko-KR" altLang="en-US" smtClean="0"/>
              <a:t>16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526123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ext Box 111"/>
          <p:cNvSpPr txBox="1">
            <a:spLocks noChangeArrowheads="1"/>
          </p:cNvSpPr>
          <p:nvPr userDrawn="1"/>
        </p:nvSpPr>
        <p:spPr bwMode="auto">
          <a:xfrm>
            <a:off x="5511800" y="6561138"/>
            <a:ext cx="3673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400" b="1" dirty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Aerodynamic Simulation &amp; Design Lab., SNU</a:t>
            </a:r>
          </a:p>
        </p:txBody>
      </p:sp>
      <p:sp>
        <p:nvSpPr>
          <p:cNvPr id="38" name="모서리가 둥근 직사각형 38"/>
          <p:cNvSpPr/>
          <p:nvPr userDrawn="1"/>
        </p:nvSpPr>
        <p:spPr bwMode="auto">
          <a:xfrm>
            <a:off x="4716463" y="0"/>
            <a:ext cx="1439863" cy="2349500"/>
          </a:xfrm>
          <a:prstGeom prst="roundRect">
            <a:avLst>
              <a:gd name="adj" fmla="val 14000"/>
            </a:avLst>
          </a:prstGeom>
          <a:solidFill>
            <a:schemeClr val="bg1">
              <a:alpha val="58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ctr">
              <a:spcBef>
                <a:spcPct val="20000"/>
              </a:spcBef>
              <a:buSzPct val="80000"/>
              <a:buFont typeface="Wingdings 2" pitchFamily="18" charset="2"/>
              <a:buChar char="•"/>
              <a:defRPr/>
            </a:pPr>
            <a:endParaRPr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0289" name="제목 개체 틀 1"/>
          <p:cNvSpPr>
            <a:spLocks noGrp="1"/>
          </p:cNvSpPr>
          <p:nvPr userDrawn="1">
            <p:ph type="ctrTitle"/>
          </p:nvPr>
        </p:nvSpPr>
        <p:spPr>
          <a:xfrm>
            <a:off x="1475656" y="548407"/>
            <a:ext cx="6408712" cy="1368425"/>
          </a:xfrm>
          <a:ln cap="sq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none"/>
        </p:style>
        <p:txBody>
          <a:bodyPr/>
          <a:lstStyle>
            <a:lvl1pPr>
              <a:defRPr baseline="0" smtClean="0">
                <a:solidFill>
                  <a:srgbClr val="376092"/>
                </a:solidFill>
                <a:effectLst/>
                <a:latin typeface="Times New Roman" pitchFamily="18" charset="0"/>
                <a:ea typeface="맑은 고딕" pitchFamily="50" charset="-127"/>
              </a:defRPr>
            </a:lvl1pPr>
          </a:lstStyle>
          <a:p>
            <a:pPr lvl="0"/>
            <a:r>
              <a:rPr lang="en-US" altLang="ko-KR" noProof="0" dirty="0"/>
              <a:t>Click to edit Master title style</a:t>
            </a:r>
          </a:p>
        </p:txBody>
      </p:sp>
      <p:sp>
        <p:nvSpPr>
          <p:cNvPr id="10290" name="텍스트 개체 틀 2"/>
          <p:cNvSpPr>
            <a:spLocks noGrp="1"/>
          </p:cNvSpPr>
          <p:nvPr userDrawn="1">
            <p:ph type="subTitle" idx="1"/>
          </p:nvPr>
        </p:nvSpPr>
        <p:spPr>
          <a:xfrm>
            <a:off x="1763688" y="5084763"/>
            <a:ext cx="5651500" cy="1296987"/>
          </a:xfrm>
          <a:prstGeom prst="rect">
            <a:avLst/>
          </a:prstGeom>
        </p:spPr>
        <p:txBody>
          <a:bodyPr/>
          <a:lstStyle>
            <a:lvl1pPr marL="0" indent="0" algn="ctr">
              <a:buFont typeface="Wingdings" pitchFamily="2" charset="2"/>
              <a:buNone/>
              <a:defRPr sz="1600" baseline="0" smtClean="0">
                <a:effectLst/>
                <a:latin typeface="Times New Roman" pitchFamily="18" charset="0"/>
                <a:ea typeface="맑은 고딕" pitchFamily="50" charset="-127"/>
              </a:defRPr>
            </a:lvl1pPr>
          </a:lstStyle>
          <a:p>
            <a:pPr lvl="0"/>
            <a:r>
              <a:rPr lang="en-US" altLang="ko-KR" noProof="0" dirty="0"/>
              <a:t>Click to edit Master subtitle style</a:t>
            </a:r>
          </a:p>
        </p:txBody>
      </p:sp>
      <p:sp>
        <p:nvSpPr>
          <p:cNvPr id="58" name="모서리가 둥근 직사각형 3"/>
          <p:cNvSpPr/>
          <p:nvPr userDrawn="1"/>
        </p:nvSpPr>
        <p:spPr>
          <a:xfrm>
            <a:off x="257795" y="3003691"/>
            <a:ext cx="1620000" cy="1620000"/>
          </a:xfrm>
          <a:prstGeom prst="roundRect">
            <a:avLst>
              <a:gd name="adj" fmla="val 502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  <a:latin typeface="Myriad Pro" pitchFamily="34" charset="0"/>
            </a:endParaRPr>
          </a:p>
        </p:txBody>
      </p:sp>
      <p:sp>
        <p:nvSpPr>
          <p:cNvPr id="61" name="모서리가 둥근 직사각형 39"/>
          <p:cNvSpPr/>
          <p:nvPr userDrawn="1"/>
        </p:nvSpPr>
        <p:spPr>
          <a:xfrm>
            <a:off x="1998222" y="3003691"/>
            <a:ext cx="1620000" cy="1620000"/>
          </a:xfrm>
          <a:prstGeom prst="roundRect">
            <a:avLst>
              <a:gd name="adj" fmla="val 5025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  <a:latin typeface="Myriad Pro" pitchFamily="34" charset="0"/>
            </a:endParaRPr>
          </a:p>
        </p:txBody>
      </p:sp>
      <p:sp>
        <p:nvSpPr>
          <p:cNvPr id="64" name="모서리가 둥근 직사각형 40"/>
          <p:cNvSpPr/>
          <p:nvPr userDrawn="1"/>
        </p:nvSpPr>
        <p:spPr>
          <a:xfrm>
            <a:off x="3758152" y="3003691"/>
            <a:ext cx="1620000" cy="1620000"/>
          </a:xfrm>
          <a:prstGeom prst="roundRect">
            <a:avLst>
              <a:gd name="adj" fmla="val 5025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  <a:latin typeface="Myriad Pro" pitchFamily="34" charset="0"/>
            </a:endParaRPr>
          </a:p>
        </p:txBody>
      </p:sp>
      <p:sp>
        <p:nvSpPr>
          <p:cNvPr id="67" name="모서리가 둥근 직사각형 41"/>
          <p:cNvSpPr/>
          <p:nvPr userDrawn="1"/>
        </p:nvSpPr>
        <p:spPr>
          <a:xfrm>
            <a:off x="5524634" y="3003691"/>
            <a:ext cx="1620000" cy="1620000"/>
          </a:xfrm>
          <a:prstGeom prst="roundRect">
            <a:avLst>
              <a:gd name="adj" fmla="val 5025"/>
            </a:avLst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  <a:latin typeface="Myriad Pro" pitchFamily="34" charset="0"/>
            </a:endParaRPr>
          </a:p>
        </p:txBody>
      </p:sp>
      <p:sp>
        <p:nvSpPr>
          <p:cNvPr id="70" name="모서리가 둥근 직사각형 42"/>
          <p:cNvSpPr/>
          <p:nvPr userDrawn="1"/>
        </p:nvSpPr>
        <p:spPr>
          <a:xfrm>
            <a:off x="7272480" y="3003691"/>
            <a:ext cx="1620000" cy="1620000"/>
          </a:xfrm>
          <a:prstGeom prst="roundRect">
            <a:avLst>
              <a:gd name="adj" fmla="val 5025"/>
            </a:avLst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  <a:latin typeface="Myriad Pro" pitchFamily="34" charset="0"/>
            </a:endParaRPr>
          </a:p>
        </p:txBody>
      </p:sp>
      <p:grpSp>
        <p:nvGrpSpPr>
          <p:cNvPr id="73" name="Group 72"/>
          <p:cNvGrpSpPr/>
          <p:nvPr userDrawn="1"/>
        </p:nvGrpSpPr>
        <p:grpSpPr>
          <a:xfrm>
            <a:off x="0" y="2181810"/>
            <a:ext cx="9144327" cy="504360"/>
            <a:chOff x="0" y="2181810"/>
            <a:chExt cx="9144327" cy="504360"/>
          </a:xfrm>
        </p:grpSpPr>
        <p:sp>
          <p:nvSpPr>
            <p:cNvPr id="74" name="Rectangle 41"/>
            <p:cNvSpPr>
              <a:spLocks noChangeArrowheads="1"/>
            </p:cNvSpPr>
            <p:nvPr userDrawn="1"/>
          </p:nvSpPr>
          <p:spPr bwMode="auto">
            <a:xfrm>
              <a:off x="0" y="2182170"/>
              <a:ext cx="7387993" cy="504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SzPct val="80000"/>
                <a:buFont typeface="Wingdings 2" pitchFamily="18" charset="2"/>
                <a:buChar char="•"/>
                <a:defRPr/>
              </a:pPr>
              <a:endParaRPr kumimoji="1" lang="ko-KR" altLang="en-US" dirty="0">
                <a:solidFill>
                  <a:prstClr val="black"/>
                </a:solidFill>
                <a:latin typeface="Myriad Pro" pitchFamily="34" charset="0"/>
                <a:ea typeface="굴림" pitchFamily="50" charset="-127"/>
              </a:endParaRPr>
            </a:p>
          </p:txBody>
        </p:sp>
        <p:grpSp>
          <p:nvGrpSpPr>
            <p:cNvPr id="75" name="Group 42"/>
            <p:cNvGrpSpPr>
              <a:grpSpLocks/>
            </p:cNvGrpSpPr>
            <p:nvPr userDrawn="1"/>
          </p:nvGrpSpPr>
          <p:grpSpPr bwMode="auto">
            <a:xfrm>
              <a:off x="67293" y="2255215"/>
              <a:ext cx="504830" cy="358778"/>
              <a:chOff x="22" y="1526"/>
              <a:chExt cx="318" cy="226"/>
            </a:xfrm>
          </p:grpSpPr>
          <p:sp>
            <p:nvSpPr>
              <p:cNvPr id="78" name="Oval 43"/>
              <p:cNvSpPr>
                <a:spLocks noChangeArrowheads="1"/>
              </p:cNvSpPr>
              <p:nvPr userDrawn="1"/>
            </p:nvSpPr>
            <p:spPr bwMode="auto">
              <a:xfrm>
                <a:off x="22" y="1526"/>
                <a:ext cx="45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79" name="Oval 44"/>
              <p:cNvSpPr>
                <a:spLocks noChangeArrowheads="1"/>
              </p:cNvSpPr>
              <p:nvPr userDrawn="1"/>
            </p:nvSpPr>
            <p:spPr bwMode="auto">
              <a:xfrm>
                <a:off x="22" y="1616"/>
                <a:ext cx="45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0" name="Oval 45"/>
              <p:cNvSpPr>
                <a:spLocks noChangeArrowheads="1"/>
              </p:cNvSpPr>
              <p:nvPr userDrawn="1"/>
            </p:nvSpPr>
            <p:spPr bwMode="auto">
              <a:xfrm>
                <a:off x="22" y="1707"/>
                <a:ext cx="45" cy="45"/>
              </a:xfrm>
              <a:prstGeom prst="ellipse">
                <a:avLst/>
              </a:prstGeom>
              <a:solidFill>
                <a:schemeClr val="bg1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1" name="Oval 46"/>
              <p:cNvSpPr>
                <a:spLocks noChangeArrowheads="1"/>
              </p:cNvSpPr>
              <p:nvPr userDrawn="1"/>
            </p:nvSpPr>
            <p:spPr bwMode="auto">
              <a:xfrm>
                <a:off x="113" y="1526"/>
                <a:ext cx="45" cy="45"/>
              </a:xfrm>
              <a:prstGeom prst="ellipse">
                <a:avLst/>
              </a:pr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2" name="Oval 47"/>
              <p:cNvSpPr>
                <a:spLocks noChangeArrowheads="1"/>
              </p:cNvSpPr>
              <p:nvPr userDrawn="1"/>
            </p:nvSpPr>
            <p:spPr bwMode="auto">
              <a:xfrm>
                <a:off x="113" y="1616"/>
                <a:ext cx="45" cy="45"/>
              </a:xfrm>
              <a:prstGeom prst="ellipse">
                <a:avLst/>
              </a:pr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3" name="Oval 48"/>
              <p:cNvSpPr>
                <a:spLocks noChangeArrowheads="1"/>
              </p:cNvSpPr>
              <p:nvPr userDrawn="1"/>
            </p:nvSpPr>
            <p:spPr bwMode="auto">
              <a:xfrm>
                <a:off x="113" y="1707"/>
                <a:ext cx="45" cy="45"/>
              </a:xfrm>
              <a:prstGeom prst="ellipse">
                <a:avLst/>
              </a:prstGeom>
              <a:solidFill>
                <a:srgbClr val="CCEC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4" name="Oval 49"/>
              <p:cNvSpPr>
                <a:spLocks noChangeArrowheads="1"/>
              </p:cNvSpPr>
              <p:nvPr userDrawn="1"/>
            </p:nvSpPr>
            <p:spPr bwMode="auto">
              <a:xfrm>
                <a:off x="204" y="1526"/>
                <a:ext cx="45" cy="45"/>
              </a:xfrm>
              <a:prstGeom prst="ellipse">
                <a:avLst/>
              </a:prstGeom>
              <a:solidFill>
                <a:srgbClr val="6699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5" name="Oval 50"/>
              <p:cNvSpPr>
                <a:spLocks noChangeArrowheads="1"/>
              </p:cNvSpPr>
              <p:nvPr userDrawn="1"/>
            </p:nvSpPr>
            <p:spPr bwMode="auto">
              <a:xfrm>
                <a:off x="204" y="1616"/>
                <a:ext cx="45" cy="45"/>
              </a:xfrm>
              <a:prstGeom prst="ellipse">
                <a:avLst/>
              </a:prstGeom>
              <a:solidFill>
                <a:srgbClr val="6699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6" name="Oval 51"/>
              <p:cNvSpPr>
                <a:spLocks noChangeArrowheads="1"/>
              </p:cNvSpPr>
              <p:nvPr userDrawn="1"/>
            </p:nvSpPr>
            <p:spPr bwMode="auto">
              <a:xfrm>
                <a:off x="204" y="1707"/>
                <a:ext cx="45" cy="45"/>
              </a:xfrm>
              <a:prstGeom prst="ellipse">
                <a:avLst/>
              </a:prstGeom>
              <a:solidFill>
                <a:srgbClr val="6699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7" name="Oval 52"/>
              <p:cNvSpPr>
                <a:spLocks noChangeArrowheads="1"/>
              </p:cNvSpPr>
              <p:nvPr userDrawn="1"/>
            </p:nvSpPr>
            <p:spPr bwMode="auto">
              <a:xfrm>
                <a:off x="295" y="1526"/>
                <a:ext cx="45" cy="45"/>
              </a:xfrm>
              <a:prstGeom prst="ellipse">
                <a:avLst/>
              </a:pr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8" name="Oval 53"/>
              <p:cNvSpPr>
                <a:spLocks noChangeArrowheads="1"/>
              </p:cNvSpPr>
              <p:nvPr userDrawn="1"/>
            </p:nvSpPr>
            <p:spPr bwMode="auto">
              <a:xfrm>
                <a:off x="295" y="1616"/>
                <a:ext cx="45" cy="45"/>
              </a:xfrm>
              <a:prstGeom prst="ellipse">
                <a:avLst/>
              </a:pr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  <p:sp>
            <p:nvSpPr>
              <p:cNvPr id="89" name="Oval 54"/>
              <p:cNvSpPr>
                <a:spLocks noChangeArrowheads="1"/>
              </p:cNvSpPr>
              <p:nvPr userDrawn="1"/>
            </p:nvSpPr>
            <p:spPr bwMode="auto">
              <a:xfrm>
                <a:off x="295" y="1707"/>
                <a:ext cx="45" cy="45"/>
              </a:xfrm>
              <a:prstGeom prst="ellipse">
                <a:avLst/>
              </a:prstGeom>
              <a:solidFill>
                <a:srgbClr val="3333FF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kumimoji="1" lang="ko-KR" altLang="ko-KR" b="1" dirty="0">
                  <a:solidFill>
                    <a:prstClr val="black"/>
                  </a:solidFill>
                  <a:latin typeface="Myriad Pro" pitchFamily="34" charset="0"/>
                  <a:ea typeface="굴림" pitchFamily="50" charset="-127"/>
                </a:endParaRPr>
              </a:p>
            </p:txBody>
          </p:sp>
        </p:grpSp>
        <p:pic>
          <p:nvPicPr>
            <p:cNvPr id="76" name="Picture 75"/>
            <p:cNvPicPr>
              <a:picLocks noChangeAspect="1"/>
            </p:cNvPicPr>
            <p:nvPr userDrawn="1"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511" t="28768" r="19276" b="58021"/>
            <a:stretch/>
          </p:blipFill>
          <p:spPr>
            <a:xfrm>
              <a:off x="7393377" y="2205210"/>
              <a:ext cx="1576495" cy="457200"/>
            </a:xfrm>
            <a:prstGeom prst="rect">
              <a:avLst/>
            </a:prstGeom>
            <a:gradFill>
              <a:gsLst>
                <a:gs pos="0">
                  <a:schemeClr val="tx2">
                    <a:lumMod val="75000"/>
                  </a:schemeClr>
                </a:gs>
                <a:gs pos="50000">
                  <a:schemeClr val="tx2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0" scaled="1"/>
            </a:gradFill>
          </p:spPr>
        </p:pic>
        <p:sp>
          <p:nvSpPr>
            <p:cNvPr id="77" name="Rectangle 41"/>
            <p:cNvSpPr>
              <a:spLocks noChangeArrowheads="1"/>
            </p:cNvSpPr>
            <p:nvPr userDrawn="1"/>
          </p:nvSpPr>
          <p:spPr bwMode="auto">
            <a:xfrm>
              <a:off x="8937155" y="2181810"/>
              <a:ext cx="207172" cy="504000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50000">
                  <a:schemeClr val="accent1">
                    <a:lumMod val="40000"/>
                    <a:lumOff val="60000"/>
                  </a:schemeClr>
                </a:gs>
                <a:gs pos="100000">
                  <a:schemeClr val="bg1"/>
                </a:gs>
              </a:gsLst>
              <a:lin ang="10800000" scaled="1"/>
              <a:tileRect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 fontAlgn="base">
                <a:spcBef>
                  <a:spcPct val="20000"/>
                </a:spcBef>
                <a:spcAft>
                  <a:spcPct val="0"/>
                </a:spcAft>
                <a:buSzPct val="80000"/>
                <a:buFont typeface="Wingdings 2" pitchFamily="18" charset="2"/>
                <a:buChar char="•"/>
                <a:defRPr/>
              </a:pPr>
              <a:endParaRPr kumimoji="1" lang="ko-KR" altLang="en-US" dirty="0">
                <a:solidFill>
                  <a:prstClr val="black"/>
                </a:solidFill>
                <a:latin typeface="Myriad Pro" pitchFamily="34" charset="0"/>
                <a:ea typeface="굴림" pitchFamily="50" charset="-127"/>
              </a:endParaRPr>
            </a:p>
          </p:txBody>
        </p:sp>
      </p:grpSp>
      <p:pic>
        <p:nvPicPr>
          <p:cNvPr id="107" name="Picture 4"/>
          <p:cNvPicPr>
            <a:picLocks noChangeAspect="1" noChangeArrowheads="1"/>
          </p:cNvPicPr>
          <p:nvPr userDrawn="1"/>
        </p:nvPicPr>
        <p:blipFill rotWithShape="1"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39" t="30185" r="35422" b="28723"/>
          <a:stretch/>
        </p:blipFill>
        <p:spPr bwMode="auto">
          <a:xfrm>
            <a:off x="3832685" y="3085144"/>
            <a:ext cx="1483671" cy="1476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aeropark\Pictures\vortex staying 비교.png"/>
          <p:cNvPicPr>
            <a:picLocks noChangeAspect="1" noChangeArrowheads="1"/>
          </p:cNvPicPr>
          <p:nvPr userDrawn="1"/>
        </p:nvPicPr>
        <p:blipFill rotWithShape="1"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84"/>
          <a:stretch/>
        </p:blipFill>
        <p:spPr bwMode="auto">
          <a:xfrm>
            <a:off x="7308304" y="3130135"/>
            <a:ext cx="1566000" cy="1378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2" name="Group 41"/>
          <p:cNvGrpSpPr>
            <a:grpSpLocks noChangeAspect="1"/>
          </p:cNvGrpSpPr>
          <p:nvPr userDrawn="1"/>
        </p:nvGrpSpPr>
        <p:grpSpPr>
          <a:xfrm>
            <a:off x="2035678" y="3093691"/>
            <a:ext cx="1541711" cy="1440000"/>
            <a:chOff x="1187627" y="660123"/>
            <a:chExt cx="5136586" cy="4797709"/>
          </a:xfrm>
        </p:grpSpPr>
        <p:pic>
          <p:nvPicPr>
            <p:cNvPr id="43" name="Picture 1"/>
            <p:cNvPicPr>
              <a:picLocks noChangeAspect="1" noChangeArrowheads="1"/>
            </p:cNvPicPr>
            <p:nvPr/>
          </p:nvPicPr>
          <p:blipFill rotWithShape="1">
            <a:blip r:embed="rId5"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 l="607" t="829" r="24873" b="1194"/>
            <a:stretch/>
          </p:blipFill>
          <p:spPr bwMode="auto">
            <a:xfrm>
              <a:off x="1187627" y="660123"/>
              <a:ext cx="5136586" cy="47977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" name="Rectangle 43"/>
            <p:cNvSpPr/>
            <p:nvPr/>
          </p:nvSpPr>
          <p:spPr>
            <a:xfrm>
              <a:off x="4067943" y="4005062"/>
              <a:ext cx="2256270" cy="7200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kumimoji="1" lang="ko-KR" altLang="en-US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" name="Group 2"/>
          <p:cNvGrpSpPr/>
          <p:nvPr userDrawn="1"/>
        </p:nvGrpSpPr>
        <p:grpSpPr>
          <a:xfrm>
            <a:off x="339712" y="3049591"/>
            <a:ext cx="1483585" cy="1484100"/>
            <a:chOff x="7356871" y="3049591"/>
            <a:chExt cx="1483585" cy="1484100"/>
          </a:xfrm>
        </p:grpSpPr>
        <p:pic>
          <p:nvPicPr>
            <p:cNvPr id="4" name="Picture 5" descr="C:\Users\aeropark\Pictures\SBIG_Mirror.bmp"/>
            <p:cNvPicPr>
              <a:picLocks noChangeAspect="1" noChangeArrowheads="1"/>
            </p:cNvPicPr>
            <p:nvPr userDrawn="1"/>
          </p:nvPicPr>
          <p:blipFill rotWithShape="1">
            <a:blip r:embed="rId6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248" b="14152"/>
            <a:stretch/>
          </p:blipFill>
          <p:spPr bwMode="auto">
            <a:xfrm>
              <a:off x="7356871" y="3432866"/>
              <a:ext cx="1371600" cy="11008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3" name="Picture 112"/>
            <p:cNvPicPr>
              <a:picLocks noChangeAspect="1"/>
            </p:cNvPicPr>
            <p:nvPr/>
          </p:nvPicPr>
          <p:blipFill rotWithShape="1">
            <a:blip r:embed="rId7" cstate="print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842" b="21909"/>
            <a:stretch/>
          </p:blipFill>
          <p:spPr>
            <a:xfrm>
              <a:off x="7834616" y="3049591"/>
              <a:ext cx="1005840" cy="507383"/>
            </a:xfrm>
            <a:prstGeom prst="rect">
              <a:avLst/>
            </a:prstGeom>
          </p:spPr>
        </p:pic>
      </p:grpSp>
      <p:pic>
        <p:nvPicPr>
          <p:cNvPr id="40" name="_x222270320" descr="EMB000006fc6285"/>
          <p:cNvPicPr>
            <a:picLocks noChangeAspect="1" noChangeArrowheads="1"/>
          </p:cNvPicPr>
          <p:nvPr userDrawn="1"/>
        </p:nvPicPr>
        <p:blipFill rotWithShape="1">
          <a:blip r:embed="rId8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92" t="51043" r="41213" b="4696"/>
          <a:stretch/>
        </p:blipFill>
        <p:spPr bwMode="auto">
          <a:xfrm>
            <a:off x="5667484" y="3099729"/>
            <a:ext cx="1296144" cy="1442369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 Box 111"/>
          <p:cNvSpPr txBox="1">
            <a:spLocks noChangeArrowheads="1"/>
          </p:cNvSpPr>
          <p:nvPr userDrawn="1"/>
        </p:nvSpPr>
        <p:spPr bwMode="auto">
          <a:xfrm>
            <a:off x="-58544" y="6546260"/>
            <a:ext cx="38003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400" b="1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AIAA</a:t>
            </a:r>
            <a:r>
              <a:rPr kumimoji="0" lang="en-US" altLang="ko-KR" sz="1400" b="1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 SciTech HiOCFD5</a:t>
            </a:r>
            <a:r>
              <a:rPr kumimoji="0" lang="en-US" altLang="ko-KR" sz="1400" b="1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, Kissimmee, FL,</a:t>
            </a:r>
            <a:r>
              <a:rPr kumimoji="0" lang="en-US" altLang="ko-KR" sz="1400" b="1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 2018</a:t>
            </a:r>
            <a:endParaRPr kumimoji="0" lang="en-US" altLang="ko-KR" sz="1400" b="1" dirty="0">
              <a:solidFill>
                <a:srgbClr val="003366"/>
              </a:solidFill>
              <a:latin typeface="Times New Roman" pitchFamily="18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08911560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슬라이드 번호 개체 틀 5"/>
          <p:cNvSpPr>
            <a:spLocks noGrp="1"/>
          </p:cNvSpPr>
          <p:nvPr>
            <p:ph type="sldNum" sz="quarter" idx="10"/>
          </p:nvPr>
        </p:nvSpPr>
        <p:spPr>
          <a:xfrm>
            <a:off x="4090988" y="6494780"/>
            <a:ext cx="752475" cy="365125"/>
          </a:xfrm>
        </p:spPr>
        <p:txBody>
          <a:bodyPr anchor="b"/>
          <a:lstStyle>
            <a:lvl1pPr>
              <a:defRPr sz="1300" i="0" baseline="0"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</a:lstStyle>
          <a:p>
            <a:pPr algn="ctr"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 algn="ctr">
                <a:defRPr/>
              </a:pPr>
              <a:t>‹#›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6" name="직사각형 2"/>
          <p:cNvSpPr>
            <a:spLocks noChangeArrowheads="1"/>
          </p:cNvSpPr>
          <p:nvPr userDrawn="1"/>
        </p:nvSpPr>
        <p:spPr bwMode="auto">
          <a:xfrm>
            <a:off x="4500563" y="4930775"/>
            <a:ext cx="4464050" cy="1377950"/>
          </a:xfrm>
          <a:prstGeom prst="rect">
            <a:avLst/>
          </a:prstGeom>
          <a:blipFill dpi="0" rotWithShape="1">
            <a:blip r:embed="rId2">
              <a:alphaModFix amt="10000"/>
            </a:blip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•"/>
            </a:pPr>
            <a:endParaRPr kumimoji="1" lang="ko-KR" altLang="en-US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grpSp>
        <p:nvGrpSpPr>
          <p:cNvPr id="18" name="Group 39"/>
          <p:cNvGrpSpPr>
            <a:grpSpLocks/>
          </p:cNvGrpSpPr>
          <p:nvPr/>
        </p:nvGrpSpPr>
        <p:grpSpPr bwMode="auto">
          <a:xfrm>
            <a:off x="8604250" y="365125"/>
            <a:ext cx="360363" cy="336550"/>
            <a:chOff x="4830" y="981"/>
            <a:chExt cx="318" cy="317"/>
          </a:xfrm>
        </p:grpSpPr>
        <p:sp>
          <p:nvSpPr>
            <p:cNvPr id="19" name="Oval 40"/>
            <p:cNvSpPr>
              <a:spLocks noChangeArrowheads="1"/>
            </p:cNvSpPr>
            <p:nvPr userDrawn="1"/>
          </p:nvSpPr>
          <p:spPr bwMode="auto">
            <a:xfrm flipH="1">
              <a:off x="5103" y="981"/>
              <a:ext cx="45" cy="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0" name="Oval 41"/>
            <p:cNvSpPr>
              <a:spLocks noChangeArrowheads="1"/>
            </p:cNvSpPr>
            <p:nvPr userDrawn="1"/>
          </p:nvSpPr>
          <p:spPr bwMode="auto">
            <a:xfrm flipH="1">
              <a:off x="5103" y="1071"/>
              <a:ext cx="45" cy="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1" name="Oval 42"/>
            <p:cNvSpPr>
              <a:spLocks noChangeArrowheads="1"/>
            </p:cNvSpPr>
            <p:nvPr userDrawn="1"/>
          </p:nvSpPr>
          <p:spPr bwMode="auto">
            <a:xfrm flipH="1">
              <a:off x="5103" y="1161"/>
              <a:ext cx="45" cy="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2" name="Oval 43"/>
            <p:cNvSpPr>
              <a:spLocks noChangeArrowheads="1"/>
            </p:cNvSpPr>
            <p:nvPr userDrawn="1"/>
          </p:nvSpPr>
          <p:spPr bwMode="auto">
            <a:xfrm flipH="1">
              <a:off x="5012" y="981"/>
              <a:ext cx="45" cy="4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3" name="Oval 44"/>
            <p:cNvSpPr>
              <a:spLocks noChangeArrowheads="1"/>
            </p:cNvSpPr>
            <p:nvPr userDrawn="1"/>
          </p:nvSpPr>
          <p:spPr bwMode="auto">
            <a:xfrm flipH="1">
              <a:off x="5012" y="1071"/>
              <a:ext cx="45" cy="4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4" name="Oval 45"/>
            <p:cNvSpPr>
              <a:spLocks noChangeArrowheads="1"/>
            </p:cNvSpPr>
            <p:nvPr userDrawn="1"/>
          </p:nvSpPr>
          <p:spPr bwMode="auto">
            <a:xfrm flipH="1">
              <a:off x="5012" y="1161"/>
              <a:ext cx="45" cy="4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6" name="Oval 47"/>
            <p:cNvSpPr>
              <a:spLocks noChangeArrowheads="1"/>
            </p:cNvSpPr>
            <p:nvPr userDrawn="1"/>
          </p:nvSpPr>
          <p:spPr bwMode="auto">
            <a:xfrm flipH="1">
              <a:off x="4921" y="1071"/>
              <a:ext cx="45" cy="45"/>
            </a:xfrm>
            <a:prstGeom prst="ellipse">
              <a:avLst/>
            </a:prstGeom>
            <a:solidFill>
              <a:srgbClr val="66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7" name="Oval 48"/>
            <p:cNvSpPr>
              <a:spLocks noChangeArrowheads="1"/>
            </p:cNvSpPr>
            <p:nvPr userDrawn="1"/>
          </p:nvSpPr>
          <p:spPr bwMode="auto">
            <a:xfrm flipH="1">
              <a:off x="4921" y="1161"/>
              <a:ext cx="45" cy="45"/>
            </a:xfrm>
            <a:prstGeom prst="ellipse">
              <a:avLst/>
            </a:prstGeom>
            <a:solidFill>
              <a:srgbClr val="66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29" name="Oval 50"/>
            <p:cNvSpPr>
              <a:spLocks noChangeArrowheads="1"/>
            </p:cNvSpPr>
            <p:nvPr userDrawn="1"/>
          </p:nvSpPr>
          <p:spPr bwMode="auto">
            <a:xfrm flipH="1">
              <a:off x="4830" y="1071"/>
              <a:ext cx="45" cy="45"/>
            </a:xfrm>
            <a:prstGeom prst="ellipse">
              <a:avLst/>
            </a:prstGeom>
            <a:solidFill>
              <a:srgbClr val="3333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0" name="Oval 51"/>
            <p:cNvSpPr>
              <a:spLocks noChangeArrowheads="1"/>
            </p:cNvSpPr>
            <p:nvPr userDrawn="1"/>
          </p:nvSpPr>
          <p:spPr bwMode="auto">
            <a:xfrm flipH="1">
              <a:off x="4830" y="1161"/>
              <a:ext cx="45" cy="45"/>
            </a:xfrm>
            <a:prstGeom prst="ellipse">
              <a:avLst/>
            </a:prstGeom>
            <a:solidFill>
              <a:srgbClr val="3333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1" name="Oval 52"/>
            <p:cNvSpPr>
              <a:spLocks noChangeArrowheads="1"/>
            </p:cNvSpPr>
            <p:nvPr userDrawn="1"/>
          </p:nvSpPr>
          <p:spPr bwMode="auto">
            <a:xfrm flipH="1">
              <a:off x="5103" y="1253"/>
              <a:ext cx="45" cy="4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2" name="Oval 53"/>
            <p:cNvSpPr>
              <a:spLocks noChangeArrowheads="1"/>
            </p:cNvSpPr>
            <p:nvPr userDrawn="1"/>
          </p:nvSpPr>
          <p:spPr bwMode="auto">
            <a:xfrm flipH="1">
              <a:off x="5012" y="1253"/>
              <a:ext cx="45" cy="45"/>
            </a:xfrm>
            <a:prstGeom prst="ellipse">
              <a:avLst/>
            </a:prstGeom>
            <a:solidFill>
              <a:srgbClr val="CCEC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3" name="Oval 54"/>
            <p:cNvSpPr>
              <a:spLocks noChangeArrowheads="1"/>
            </p:cNvSpPr>
            <p:nvPr userDrawn="1"/>
          </p:nvSpPr>
          <p:spPr bwMode="auto">
            <a:xfrm flipH="1">
              <a:off x="4921" y="1253"/>
              <a:ext cx="45" cy="45"/>
            </a:xfrm>
            <a:prstGeom prst="ellipse">
              <a:avLst/>
            </a:prstGeom>
            <a:solidFill>
              <a:srgbClr val="6699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  <p:sp>
          <p:nvSpPr>
            <p:cNvPr id="34" name="Oval 55"/>
            <p:cNvSpPr>
              <a:spLocks noChangeArrowheads="1"/>
            </p:cNvSpPr>
            <p:nvPr userDrawn="1"/>
          </p:nvSpPr>
          <p:spPr bwMode="auto">
            <a:xfrm flipH="1">
              <a:off x="4830" y="1253"/>
              <a:ext cx="45" cy="45"/>
            </a:xfrm>
            <a:prstGeom prst="ellipse">
              <a:avLst/>
            </a:prstGeom>
            <a:solidFill>
              <a:srgbClr val="3333FF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ko-KR" altLang="ko-KR" b="1" dirty="0">
                <a:solidFill>
                  <a:prstClr val="black"/>
                </a:solidFill>
                <a:latin typeface="굴림" pitchFamily="50" charset="-127"/>
                <a:ea typeface="굴림" pitchFamily="50" charset="-127"/>
              </a:endParaRPr>
            </a:p>
          </p:txBody>
        </p:sp>
      </p:grpSp>
      <p:sp>
        <p:nvSpPr>
          <p:cNvPr id="9" name="Rectangle 62"/>
          <p:cNvSpPr>
            <a:spLocks noChangeArrowheads="1"/>
          </p:cNvSpPr>
          <p:nvPr userDrawn="1"/>
        </p:nvSpPr>
        <p:spPr bwMode="auto">
          <a:xfrm>
            <a:off x="0" y="911225"/>
            <a:ext cx="9144000" cy="117475"/>
          </a:xfrm>
          <a:prstGeom prst="rect">
            <a:avLst/>
          </a:prstGeom>
          <a:gradFill flip="none" rotWithShape="1">
            <a:gsLst>
              <a:gs pos="0">
                <a:srgbClr val="9ACCFF"/>
              </a:gs>
              <a:gs pos="100000">
                <a:srgbClr val="376092"/>
              </a:gs>
            </a:gsLst>
            <a:lin ang="0" scaled="0"/>
            <a:tileRect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spcBef>
                <a:spcPct val="20000"/>
              </a:spcBef>
              <a:buSzPct val="80000"/>
              <a:buFont typeface="Wingdings 2" pitchFamily="18" charset="2"/>
              <a:buChar char="•"/>
              <a:defRPr/>
            </a:pPr>
            <a:endParaRPr lang="ko-KR" altLang="en-US" dirty="0">
              <a:solidFill>
                <a:prstClr val="black"/>
              </a:solidFill>
              <a:latin typeface="Arial" pitchFamily="34" charset="0"/>
              <a:ea typeface="굴림" pitchFamily="50" charset="-127"/>
            </a:endParaRPr>
          </a:p>
        </p:txBody>
      </p:sp>
      <p:sp>
        <p:nvSpPr>
          <p:cNvPr id="12" name="Text Box 111"/>
          <p:cNvSpPr txBox="1">
            <a:spLocks noChangeArrowheads="1"/>
          </p:cNvSpPr>
          <p:nvPr userDrawn="1"/>
        </p:nvSpPr>
        <p:spPr bwMode="auto">
          <a:xfrm>
            <a:off x="5511800" y="6561138"/>
            <a:ext cx="36734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b="1" dirty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Aerodynamic Simulation &amp; Design Lab., SNU</a:t>
            </a:r>
          </a:p>
        </p:txBody>
      </p:sp>
      <p:sp>
        <p:nvSpPr>
          <p:cNvPr id="55" name="Rounded Rectangle 54"/>
          <p:cNvSpPr/>
          <p:nvPr userDrawn="1"/>
        </p:nvSpPr>
        <p:spPr>
          <a:xfrm>
            <a:off x="82736" y="114127"/>
            <a:ext cx="1176896" cy="866601"/>
          </a:xfrm>
          <a:prstGeom prst="roundRect">
            <a:avLst/>
          </a:prstGeom>
          <a:ln w="38100">
            <a:solidFill>
              <a:srgbClr val="9ACCF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kumimoji="1" lang="ko-KR" altLang="en-US" dirty="0">
              <a:solidFill>
                <a:prstClr val="black"/>
              </a:solidFill>
            </a:endParaRP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93" y="186119"/>
            <a:ext cx="1034735" cy="738561"/>
          </a:xfrm>
          <a:prstGeom prst="rect">
            <a:avLst/>
          </a:prstGeom>
        </p:spPr>
      </p:pic>
      <p:sp>
        <p:nvSpPr>
          <p:cNvPr id="13" name="Title 12"/>
          <p:cNvSpPr>
            <a:spLocks noGrp="1"/>
          </p:cNvSpPr>
          <p:nvPr userDrawn="1">
            <p:ph type="title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r>
              <a:rPr lang="en-US" altLang="ko-KR" dirty="0"/>
              <a:t>Click to edit Master title style</a:t>
            </a:r>
            <a:endParaRPr lang="ko-KR" altLang="en-US" dirty="0"/>
          </a:p>
        </p:txBody>
      </p:sp>
      <p:sp>
        <p:nvSpPr>
          <p:cNvPr id="15" name="Content Placeholder 14"/>
          <p:cNvSpPr>
            <a:spLocks noGrp="1"/>
          </p:cNvSpPr>
          <p:nvPr userDrawn="1">
            <p:ph sz="quarter" idx="11"/>
          </p:nvPr>
        </p:nvSpPr>
        <p:spPr>
          <a:xfrm>
            <a:off x="432000" y="1123200"/>
            <a:ext cx="8712000" cy="5330136"/>
          </a:xfrm>
        </p:spPr>
        <p:txBody>
          <a:bodyPr/>
          <a:lstStyle>
            <a:lvl1pPr>
              <a:buClr>
                <a:schemeClr val="tx2">
                  <a:lumMod val="75000"/>
                </a:schemeClr>
              </a:buClr>
              <a:defRPr sz="1800">
                <a:latin typeface="Times New Roman" pitchFamily="18" charset="0"/>
                <a:cs typeface="Times New Roman" pitchFamily="18" charset="0"/>
              </a:defRPr>
            </a:lvl1pPr>
            <a:lvl2pPr marL="534988" indent="-268288">
              <a:buClr>
                <a:srgbClr val="0070C0"/>
              </a:buClr>
              <a:buFont typeface="Wingdings" pitchFamily="2" charset="2"/>
              <a:buChar char="l"/>
              <a:defRPr sz="1600">
                <a:latin typeface="Times New Roman" pitchFamily="18" charset="0"/>
                <a:cs typeface="Times New Roman" pitchFamily="18" charset="0"/>
              </a:defRPr>
            </a:lvl2pPr>
            <a:lvl3pPr>
              <a:defRPr>
                <a:latin typeface="Times New Roman" pitchFamily="18" charset="0"/>
                <a:cs typeface="Times New Roman" pitchFamily="18" charset="0"/>
              </a:defRPr>
            </a:lvl3pPr>
            <a:lvl4pPr>
              <a:defRPr>
                <a:latin typeface="Times New Roman" pitchFamily="18" charset="0"/>
                <a:cs typeface="Times New Roman" pitchFamily="18" charset="0"/>
              </a:defRPr>
            </a:lvl4pPr>
            <a:lvl5pPr>
              <a:defRPr>
                <a:latin typeface="Times New Roman" pitchFamily="18" charset="0"/>
                <a:cs typeface="Times New Roman" pitchFamily="18" charset="0"/>
              </a:defRPr>
            </a:lvl5pPr>
          </a:lstStyle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  <p:sp>
        <p:nvSpPr>
          <p:cNvPr id="37" name="Rectangle 56"/>
          <p:cNvSpPr>
            <a:spLocks noChangeArrowheads="1"/>
          </p:cNvSpPr>
          <p:nvPr userDrawn="1"/>
        </p:nvSpPr>
        <p:spPr bwMode="auto">
          <a:xfrm flipH="1">
            <a:off x="0" y="6525915"/>
            <a:ext cx="9144000" cy="71437"/>
          </a:xfrm>
          <a:prstGeom prst="rect">
            <a:avLst/>
          </a:prstGeom>
          <a:gradFill flip="none" rotWithShape="1">
            <a:gsLst>
              <a:gs pos="0">
                <a:srgbClr val="9ACCFF"/>
              </a:gs>
              <a:gs pos="100000">
                <a:srgbClr val="003366"/>
              </a:gs>
            </a:gsLst>
            <a:lin ang="10800000" scaled="1"/>
            <a:tileRect/>
          </a:gradFill>
          <a:ln>
            <a:noFill/>
          </a:ln>
          <a:ex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•"/>
            </a:pPr>
            <a:endParaRPr kumimoji="1" lang="ko-KR" altLang="en-US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38" name="Rectangle 66"/>
          <p:cNvSpPr>
            <a:spLocks noChangeArrowheads="1"/>
          </p:cNvSpPr>
          <p:nvPr userDrawn="1"/>
        </p:nvSpPr>
        <p:spPr bwMode="auto">
          <a:xfrm>
            <a:off x="177800" y="980728"/>
            <a:ext cx="71438" cy="5885210"/>
          </a:xfrm>
          <a:prstGeom prst="rect">
            <a:avLst/>
          </a:prstGeom>
          <a:solidFill>
            <a:srgbClr val="9ACCFF"/>
          </a:solidFill>
          <a:ln w="9525">
            <a:noFill/>
            <a:miter lim="800000"/>
            <a:headEnd/>
            <a:tailEnd/>
          </a:ln>
          <a:extLst/>
        </p:spPr>
        <p:txBody>
          <a:bodyPr wrap="none" anchor="ctr"/>
          <a:lstStyle/>
          <a:p>
            <a:pPr algn="ctr" fontAlgn="base">
              <a:spcBef>
                <a:spcPct val="20000"/>
              </a:spcBef>
              <a:spcAft>
                <a:spcPct val="0"/>
              </a:spcAft>
              <a:buSzPct val="80000"/>
              <a:buFont typeface="Wingdings 2" pitchFamily="18" charset="2"/>
              <a:buChar char="•"/>
            </a:pPr>
            <a:endParaRPr kumimoji="1" lang="ko-KR" altLang="en-US" dirty="0">
              <a:solidFill>
                <a:prstClr val="black"/>
              </a:solidFill>
              <a:latin typeface="굴림" pitchFamily="50" charset="-127"/>
              <a:ea typeface="굴림" pitchFamily="50" charset="-127"/>
            </a:endParaRPr>
          </a:p>
        </p:txBody>
      </p:sp>
      <p:sp>
        <p:nvSpPr>
          <p:cNvPr id="28" name="Text Box 111"/>
          <p:cNvSpPr txBox="1">
            <a:spLocks noChangeArrowheads="1"/>
          </p:cNvSpPr>
          <p:nvPr userDrawn="1"/>
        </p:nvSpPr>
        <p:spPr bwMode="auto">
          <a:xfrm>
            <a:off x="2974298" y="6561138"/>
            <a:ext cx="22955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ko-KR" sz="1400" b="1" dirty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 </a:t>
            </a:r>
          </a:p>
        </p:txBody>
      </p:sp>
      <p:sp>
        <p:nvSpPr>
          <p:cNvPr id="35" name="Text Box 111"/>
          <p:cNvSpPr txBox="1">
            <a:spLocks noChangeArrowheads="1"/>
          </p:cNvSpPr>
          <p:nvPr userDrawn="1"/>
        </p:nvSpPr>
        <p:spPr bwMode="auto">
          <a:xfrm>
            <a:off x="172117" y="6546260"/>
            <a:ext cx="38003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굴림" pitchFamily="50" charset="-127"/>
                <a:ea typeface="굴림" pitchFamily="50" charset="-127"/>
              </a:defRPr>
            </a:lvl9pPr>
          </a:lstStyle>
          <a:p>
            <a:pPr algn="r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kumimoji="0" lang="en-US" altLang="ko-KR" sz="1400" b="1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AIAA</a:t>
            </a:r>
            <a:r>
              <a:rPr kumimoji="0" lang="en-US" altLang="ko-KR" sz="1400" b="1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 SciTech HiOCFD5</a:t>
            </a:r>
            <a:r>
              <a:rPr kumimoji="0" lang="en-US" altLang="ko-KR" sz="1400" b="1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, Kissimmee, FL,</a:t>
            </a:r>
            <a:r>
              <a:rPr kumimoji="0" lang="en-US" altLang="ko-KR" sz="1400" b="1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</a:rPr>
              <a:t> 2018</a:t>
            </a:r>
            <a:endParaRPr kumimoji="0" lang="en-US" altLang="ko-KR" sz="1400" b="1" dirty="0">
              <a:solidFill>
                <a:srgbClr val="003366"/>
              </a:solidFill>
              <a:latin typeface="Times New Roman" pitchFamily="18" charset="0"/>
              <a:ea typeface="맑은 고딕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2737289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6" name="제목 개체 틀 1"/>
          <p:cNvSpPr>
            <a:spLocks noGrp="1"/>
          </p:cNvSpPr>
          <p:nvPr>
            <p:ph type="title"/>
          </p:nvPr>
        </p:nvSpPr>
        <p:spPr bwMode="auto">
          <a:xfrm>
            <a:off x="1331640" y="260350"/>
            <a:ext cx="6984776" cy="544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ko-KR" altLang="en-US" dirty="0"/>
          </a:p>
        </p:txBody>
      </p:sp>
      <p:sp>
        <p:nvSpPr>
          <p:cNvPr id="53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4090988" y="6540500"/>
            <a:ext cx="7524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kumimoji="0" sz="1200" b="1" i="1">
                <a:solidFill>
                  <a:schemeClr val="tx2">
                    <a:lumMod val="75000"/>
                  </a:schemeClr>
                </a:solidFill>
                <a:latin typeface="Segoe UI" pitchFamily="34" charset="0"/>
                <a:ea typeface="+mn-ea"/>
                <a:cs typeface="Segoe UI" pitchFamily="34" charset="0"/>
              </a:defRPr>
            </a:lvl1pPr>
          </a:lstStyle>
          <a:p>
            <a:pPr algn="ctr">
              <a:defRPr/>
            </a:pPr>
            <a:fld id="{09335B58-2048-4DFC-A8C8-40167E960B02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 algn="ctr">
                <a:defRPr/>
              </a:pPr>
              <a:t>‹#›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32000" y="1124743"/>
            <a:ext cx="8427600" cy="533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 dirty="0"/>
              <a:t>Click to edit Master text styles</a:t>
            </a:r>
          </a:p>
          <a:p>
            <a:pPr lvl="1"/>
            <a:r>
              <a:rPr lang="en-US" altLang="ko-KR" dirty="0"/>
              <a:t>Second level</a:t>
            </a:r>
          </a:p>
          <a:p>
            <a:pPr lvl="2"/>
            <a:r>
              <a:rPr lang="en-US" altLang="ko-KR" dirty="0"/>
              <a:t>Third level</a:t>
            </a:r>
          </a:p>
          <a:p>
            <a:pPr lvl="3"/>
            <a:r>
              <a:rPr lang="en-US" altLang="ko-KR" dirty="0"/>
              <a:t>Fourth level</a:t>
            </a:r>
          </a:p>
          <a:p>
            <a:pPr lvl="4"/>
            <a:r>
              <a:rPr lang="en-US" altLang="ko-KR" dirty="0"/>
              <a:t>Fifth level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6584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hf hdr="0" ftr="0" dt="0"/>
  <p:txStyles>
    <p:titleStyle>
      <a:lvl1pPr algn="ctr" rtl="0" eaLnBrk="0" fontAlgn="base" latinLnBrk="1" hangingPunct="0">
        <a:spcBef>
          <a:spcPct val="0"/>
        </a:spcBef>
        <a:spcAft>
          <a:spcPct val="0"/>
        </a:spcAft>
        <a:defRPr sz="2400" b="1" kern="1200" baseline="0">
          <a:solidFill>
            <a:srgbClr val="003366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2400" b="1">
          <a:solidFill>
            <a:schemeClr val="bg1"/>
          </a:solidFill>
          <a:latin typeface="Times New Roman" pitchFamily="18" charset="0"/>
          <a:ea typeface="굴림" charset="-127"/>
        </a:defRPr>
      </a:lvl9pPr>
    </p:titleStyle>
    <p:bodyStyle>
      <a:lvl1pPr marL="342900" indent="-342900" algn="l" rtl="0" eaLnBrk="0" fontAlgn="base" latinLnBrk="1" hangingPunct="0"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l"/>
        <a:defRPr sz="2000" b="1" kern="1200" baseline="0">
          <a:solidFill>
            <a:srgbClr val="003366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1pPr>
      <a:lvl2pPr marL="534988" indent="-268288" algn="l" rtl="0" eaLnBrk="0" fontAlgn="base" latinLnBrk="1" hangingPunct="0">
        <a:spcBef>
          <a:spcPct val="20000"/>
        </a:spcBef>
        <a:spcAft>
          <a:spcPct val="0"/>
        </a:spcAft>
        <a:buClr>
          <a:schemeClr val="tx2">
            <a:lumMod val="60000"/>
            <a:lumOff val="40000"/>
          </a:schemeClr>
        </a:buClr>
        <a:buFont typeface="Wingdings" pitchFamily="2" charset="2"/>
        <a:buChar char="l"/>
        <a:defRPr b="1" kern="1200" baseline="0">
          <a:solidFill>
            <a:srgbClr val="336699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2pPr>
      <a:lvl3pPr marL="715963" indent="-266700" algn="l" rtl="0" eaLnBrk="0" fontAlgn="base" latinLnBrk="1" hangingPunct="0">
        <a:spcBef>
          <a:spcPct val="20000"/>
        </a:spcBef>
        <a:spcAft>
          <a:spcPct val="0"/>
        </a:spcAft>
        <a:buClr>
          <a:schemeClr val="accent4">
            <a:lumMod val="60000"/>
            <a:lumOff val="40000"/>
          </a:schemeClr>
        </a:buClr>
        <a:buFont typeface="Wingdings" pitchFamily="2" charset="2"/>
        <a:buChar char="l"/>
        <a:defRPr sz="1400" kern="1200" baseline="0">
          <a:solidFill>
            <a:srgbClr val="5F5F5F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3pPr>
      <a:lvl4pPr marL="801688" indent="-171450" algn="l" rtl="0" eaLnBrk="0" fontAlgn="base" latinLnBrk="1" hangingPunct="0">
        <a:spcBef>
          <a:spcPct val="20000"/>
        </a:spcBef>
        <a:spcAft>
          <a:spcPct val="0"/>
        </a:spcAft>
        <a:buClr>
          <a:srgbClr val="338BA3"/>
        </a:buClr>
        <a:buFont typeface="Wingdings" pitchFamily="2" charset="2"/>
        <a:buChar char="l"/>
        <a:defRPr sz="1200" kern="1200" baseline="0">
          <a:solidFill>
            <a:schemeClr val="tx1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4pPr>
      <a:lvl5pPr marL="982663" indent="-180975" algn="l" rtl="0" eaLnBrk="0" fontAlgn="base" latinLnBrk="1" hangingPunct="0">
        <a:spcBef>
          <a:spcPct val="20000"/>
        </a:spcBef>
        <a:spcAft>
          <a:spcPct val="0"/>
        </a:spcAft>
        <a:buClr>
          <a:srgbClr val="002060"/>
        </a:buClr>
        <a:buFont typeface="Arial" pitchFamily="34" charset="0"/>
        <a:buChar char="•"/>
        <a:defRPr sz="1000" kern="1200" baseline="0">
          <a:solidFill>
            <a:schemeClr val="tx1"/>
          </a:solidFill>
          <a:latin typeface="Times New Roman" pitchFamily="18" charset="0"/>
          <a:ea typeface="맑은 고딕" pitchFamily="50" charset="-127"/>
          <a:cs typeface="Times New Roman" pitchFamily="18" charset="0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16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11" Type="http://schemas.openxmlformats.org/officeDocument/2006/relationships/image" Target="../media/image53.png"/><Relationship Id="rId5" Type="http://schemas.openxmlformats.org/officeDocument/2006/relationships/image" Target="../media/image47.jpeg"/><Relationship Id="rId10" Type="http://schemas.openxmlformats.org/officeDocument/2006/relationships/image" Target="../media/image52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g"/><Relationship Id="rId3" Type="http://schemas.openxmlformats.org/officeDocument/2006/relationships/image" Target="../media/image47.jpeg"/><Relationship Id="rId7" Type="http://schemas.openxmlformats.org/officeDocument/2006/relationships/image" Target="../media/image55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11" Type="http://schemas.openxmlformats.org/officeDocument/2006/relationships/image" Target="../media/image59.jpg"/><Relationship Id="rId5" Type="http://schemas.openxmlformats.org/officeDocument/2006/relationships/image" Target="../media/image53.png"/><Relationship Id="rId10" Type="http://schemas.openxmlformats.org/officeDocument/2006/relationships/image" Target="../media/image58.jpg"/><Relationship Id="rId4" Type="http://schemas.openxmlformats.org/officeDocument/2006/relationships/image" Target="../media/image48.jpeg"/><Relationship Id="rId9" Type="http://schemas.openxmlformats.org/officeDocument/2006/relationships/image" Target="../media/image5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0.png"/><Relationship Id="rId4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7" Type="http://schemas.openxmlformats.org/officeDocument/2006/relationships/image" Target="../media/image8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74.png"/><Relationship Id="rId10" Type="http://schemas.openxmlformats.org/officeDocument/2006/relationships/image" Target="../media/image73.png"/><Relationship Id="rId9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6.png"/><Relationship Id="rId7" Type="http://schemas.microsoft.com/office/2007/relationships/hdphoto" Target="../media/hdphoto2.wdp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microsoft.com/office/2007/relationships/hdphoto" Target="../media/hdphoto1.wdp"/><Relationship Id="rId4" Type="http://schemas.openxmlformats.org/officeDocument/2006/relationships/image" Target="../media/image7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g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0.png"/><Relationship Id="rId4" Type="http://schemas.openxmlformats.org/officeDocument/2006/relationships/image" Target="../media/image21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제목 6"/>
          <p:cNvSpPr>
            <a:spLocks noGrp="1"/>
          </p:cNvSpPr>
          <p:nvPr>
            <p:ph type="ctrTitle"/>
          </p:nvPr>
        </p:nvSpPr>
        <p:spPr>
          <a:xfrm>
            <a:off x="830621" y="548407"/>
            <a:ext cx="7698782" cy="1368425"/>
          </a:xfrm>
        </p:spPr>
        <p:txBody>
          <a:bodyPr/>
          <a:lstStyle/>
          <a:p>
            <a:r>
              <a:rPr lang="en-US" altLang="ko-KR" sz="3200"/>
              <a:t>CI2 – Inviscid Strong Vortex-Shock Wave Interaction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4927106"/>
            <a:ext cx="9144000" cy="1296987"/>
          </a:xfrm>
        </p:spPr>
        <p:txBody>
          <a:bodyPr>
            <a:noAutofit/>
          </a:bodyPr>
          <a:lstStyle/>
          <a:p>
            <a:r>
              <a:rPr lang="en-US" altLang="ko-KR" dirty="0" err="1" smtClean="0"/>
              <a:t>Chongam</a:t>
            </a:r>
            <a:r>
              <a:rPr lang="en-US" altLang="ko-KR" dirty="0" smtClean="0"/>
              <a:t> Kim</a:t>
            </a:r>
            <a:endParaRPr lang="en-US" altLang="ko-KR" dirty="0"/>
          </a:p>
          <a:p>
            <a:r>
              <a:rPr lang="en-US" altLang="ko-KR" dirty="0" smtClean="0"/>
              <a:t>(with </a:t>
            </a:r>
            <a:r>
              <a:rPr lang="en-US" altLang="ko-KR" dirty="0" err="1" smtClean="0"/>
              <a:t>Hojun</a:t>
            </a:r>
            <a:r>
              <a:rPr lang="en-US" altLang="ko-KR" dirty="0" smtClean="0"/>
              <a:t> You, </a:t>
            </a:r>
            <a:r>
              <a:rPr lang="en-US" altLang="ko-KR" dirty="0" err="1" smtClean="0"/>
              <a:t>Seonghun</a:t>
            </a:r>
            <a:r>
              <a:rPr lang="en-US" altLang="ko-KR" dirty="0" smtClean="0"/>
              <a:t> Cho)</a:t>
            </a:r>
            <a:endParaRPr lang="en-US" altLang="ko-KR" b="0" i="1" dirty="0" smtClean="0"/>
          </a:p>
          <a:p>
            <a:r>
              <a:rPr lang="en-US" altLang="ko-KR" b="0" i="1" dirty="0" smtClean="0"/>
              <a:t>Department </a:t>
            </a:r>
            <a:r>
              <a:rPr lang="en-US" altLang="ko-KR" b="0" i="1" dirty="0"/>
              <a:t>of Mechanical and Aerospace Engineering</a:t>
            </a:r>
          </a:p>
          <a:p>
            <a:r>
              <a:rPr lang="en-US" altLang="ko-KR" b="0" i="1" dirty="0"/>
              <a:t>Seoul National University, Korea</a:t>
            </a:r>
          </a:p>
          <a:p>
            <a:pPr eaLnBrk="1" hangingPunct="1">
              <a:lnSpc>
                <a:spcPct val="90000"/>
              </a:lnSpc>
              <a:defRPr/>
            </a:pPr>
            <a:r>
              <a:rPr lang="en-US" altLang="ko-KR" b="0" i="1" dirty="0"/>
              <a:t>Jan. 6-7, 2018</a:t>
            </a:r>
          </a:p>
        </p:txBody>
      </p:sp>
    </p:spTree>
    <p:extLst>
      <p:ext uri="{BB962C8B-B14F-4D97-AF65-F5344CB8AC3E}">
        <p14:creationId xmlns:p14="http://schemas.microsoft.com/office/powerpoint/2010/main" val="1697945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Flow </a:t>
            </a:r>
            <a:r>
              <a:rPr lang="en-US" altLang="ko-KR" dirty="0" smtClean="0"/>
              <a:t>field description</a:t>
            </a:r>
            <a:endParaRPr lang="en-US" altLang="ko-KR" dirty="0"/>
          </a:p>
        </p:txBody>
      </p:sp>
      <p:pic>
        <p:nvPicPr>
          <p:cNvPr id="5" name="Contour_Dens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00"/>
                </p14:media>
              </p:ext>
            </p:extLst>
          </p:nvPr>
        </p:nvPicPr>
        <p:blipFill rotWithShape="1">
          <a:blip r:embed="rId4"/>
          <a:srcRect t="22065" b="21702"/>
          <a:stretch>
            <a:fillRect/>
          </a:stretch>
        </p:blipFill>
        <p:spPr>
          <a:xfrm>
            <a:off x="318282" y="1704408"/>
            <a:ext cx="8753456" cy="437721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017512" y="3554494"/>
            <a:ext cx="2197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Vortex core splitting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Arrow Connector 17"/>
          <p:cNvCxnSpPr>
            <a:stCxn id="17" idx="1"/>
          </p:cNvCxnSpPr>
          <p:nvPr/>
        </p:nvCxnSpPr>
        <p:spPr>
          <a:xfrm flipH="1">
            <a:off x="4772312" y="3739160"/>
            <a:ext cx="1245200" cy="59941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7" idx="1"/>
          </p:cNvCxnSpPr>
          <p:nvPr/>
        </p:nvCxnSpPr>
        <p:spPr>
          <a:xfrm flipH="1" flipV="1">
            <a:off x="4970036" y="3550990"/>
            <a:ext cx="1047476" cy="188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18"/>
          <p:cNvCxnSpPr/>
          <p:nvPr/>
        </p:nvCxnSpPr>
        <p:spPr>
          <a:xfrm flipV="1">
            <a:off x="2515872" y="2029198"/>
            <a:ext cx="360244" cy="6599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18"/>
          <p:cNvCxnSpPr/>
          <p:nvPr/>
        </p:nvCxnSpPr>
        <p:spPr>
          <a:xfrm>
            <a:off x="2515872" y="2689138"/>
            <a:ext cx="915697" cy="6289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1" name="Straight Arrow Connector 18"/>
          <p:cNvCxnSpPr/>
          <p:nvPr/>
        </p:nvCxnSpPr>
        <p:spPr>
          <a:xfrm>
            <a:off x="2526146" y="2722605"/>
            <a:ext cx="432811" cy="119094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18282" y="2504472"/>
            <a:ext cx="219759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Numerical artifacts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070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7" grpId="0" animBg="1"/>
      <p:bldP spid="2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/>
              <a:t>Reference lines for data submission</a:t>
            </a:r>
            <a:endParaRPr lang="ko-KR" alt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8228" y="1471202"/>
            <a:ext cx="6337890" cy="348137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3010587" y="4912080"/>
                <a:ext cx="10149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=0.52+</m:t>
                      </m:r>
                      <m:r>
                        <a:rPr lang="ko-KR" altLang="en-US" sz="1200" b="0" i="1" spc="-50" smtClean="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ko-KR" altLang="en-US" sz="1200" spc="-50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10587" y="4912080"/>
                <a:ext cx="1014957" cy="27699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6268733" y="4912079"/>
                <a:ext cx="10149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=1.65+</m:t>
                      </m:r>
                      <m:r>
                        <a:rPr lang="ko-KR" altLang="en-US" sz="1200" i="1" spc="-5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ko-KR" altLang="en-US" sz="1200" spc="-50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68733" y="4912079"/>
                <a:ext cx="1014957" cy="27699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/>
              <p:cNvSpPr txBox="1"/>
              <p:nvPr/>
            </p:nvSpPr>
            <p:spPr>
              <a:xfrm>
                <a:off x="952813" y="3511269"/>
                <a:ext cx="939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=0.4+</m:t>
                      </m:r>
                      <m:r>
                        <a:rPr lang="ko-KR" altLang="en-US" sz="1200" i="1" spc="-5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ko-KR" altLang="en-US" sz="1200" spc="-50" dirty="0"/>
              </a:p>
            </p:txBody>
          </p:sp>
        </mc:Choice>
        <mc:Fallback xmlns=""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3" y="3511269"/>
                <a:ext cx="939167" cy="2769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/>
              <p:cNvSpPr txBox="1"/>
              <p:nvPr/>
            </p:nvSpPr>
            <p:spPr>
              <a:xfrm>
                <a:off x="952813" y="2603797"/>
                <a:ext cx="93916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=0.7+</m:t>
                      </m:r>
                      <m:r>
                        <a:rPr lang="ko-KR" altLang="en-US" sz="1200" i="1" spc="-5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ko-KR" altLang="en-US" sz="1200" spc="-50" dirty="0"/>
              </a:p>
            </p:txBody>
          </p:sp>
        </mc:Choice>
        <mc:Fallback xmlns="">
          <p:sp>
            <p:nvSpPr>
              <p:cNvPr id="10" name="TextBox 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2813" y="2603797"/>
                <a:ext cx="939167" cy="27699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4555027" y="4912079"/>
                <a:ext cx="1014957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altLang="ko-KR" sz="1200" b="0" i="1" spc="-50" smtClean="0">
                          <a:latin typeface="Cambria Math" panose="02040503050406030204" pitchFamily="18" charset="0"/>
                        </a:rPr>
                        <m:t>=1.</m:t>
                      </m:r>
                      <m:r>
                        <a:rPr lang="en-US" altLang="ko-KR" sz="1200" b="0" i="0" spc="-50" smtClean="0">
                          <a:latin typeface="Cambria Math" panose="02040503050406030204" pitchFamily="18" charset="0"/>
                        </a:rPr>
                        <m:t>05</m:t>
                      </m:r>
                      <m:r>
                        <a:rPr lang="en-US" altLang="ko-KR" sz="1200" i="1" spc="-5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ko-KR" altLang="en-US" sz="1200" i="1" spc="-50">
                          <a:latin typeface="Cambria Math" panose="02040503050406030204" pitchFamily="18" charset="0"/>
                        </a:rPr>
                        <m:t>𝜀</m:t>
                      </m:r>
                    </m:oMath>
                  </m:oMathPara>
                </a14:m>
                <a:endParaRPr lang="ko-KR" altLang="en-US" sz="1200" spc="-5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55027" y="4912079"/>
                <a:ext cx="1014957" cy="27699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/>
              <p:cNvSpPr txBox="1"/>
              <p:nvPr/>
            </p:nvSpPr>
            <p:spPr>
              <a:xfrm>
                <a:off x="362759" y="6213887"/>
                <a:ext cx="3548087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400" dirty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※ </a:t>
                </a:r>
                <a14:m>
                  <m:oMath xmlns:m="http://schemas.openxmlformats.org/officeDocument/2006/math"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𝜀</m:t>
                    </m:r>
                    <m:r>
                      <a:rPr lang="en-US" altLang="ko-KR" sz="1400" b="0" i="1" smtClean="0">
                        <a:latin typeface="Cambria Math" panose="02040503050406030204" pitchFamily="18" charset="0"/>
                        <a:ea typeface="맑은 고딕" panose="020B0503020000020004" pitchFamily="50" charset="-127"/>
                      </a:rPr>
                      <m:t>=1×</m:t>
                    </m:r>
                    <m:sSup>
                      <m:sSupPr>
                        <m:ctrlPr>
                          <a:rPr lang="en-US" altLang="ko-KR" sz="14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</m:ctrlPr>
                      </m:sSupPr>
                      <m:e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10</m:t>
                        </m:r>
                      </m:e>
                      <m:sup>
                        <m:r>
                          <a:rPr lang="en-US" altLang="ko-KR" sz="1400" b="0" i="1" smtClean="0">
                            <a:latin typeface="Cambria Math" panose="02040503050406030204" pitchFamily="18" charset="0"/>
                            <a:ea typeface="맑은 고딕" panose="020B0503020000020004" pitchFamily="50" charset="-127"/>
                          </a:rPr>
                          <m:t>−4</m:t>
                        </m:r>
                      </m:sup>
                    </m:sSup>
                  </m:oMath>
                </a14:m>
                <a:r>
                  <a:rPr lang="en-US" altLang="ko-KR" sz="14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is to avoid the cell interfaces.</a:t>
                </a:r>
                <a:endParaRPr lang="ko-KR" altLang="en-US" sz="14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TextBox 1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2759" y="6213887"/>
                <a:ext cx="3548087" cy="307777"/>
              </a:xfrm>
              <a:prstGeom prst="rect">
                <a:avLst/>
              </a:prstGeom>
              <a:blipFill>
                <a:blip r:embed="rId8"/>
                <a:stretch>
                  <a:fillRect l="-515" t="-3922" b="-19608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13" name="Table 12"/>
          <p:cNvGraphicFramePr>
            <a:graphicFrameLocks noGrp="1"/>
          </p:cNvGraphicFramePr>
          <p:nvPr>
            <p:extLst/>
          </p:nvPr>
        </p:nvGraphicFramePr>
        <p:xfrm>
          <a:off x="362759" y="5220993"/>
          <a:ext cx="8677722" cy="972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661692">
                  <a:extLst>
                    <a:ext uri="{9D8B030D-6E8A-4147-A177-3AD203B41FA5}">
                      <a16:colId xmlns:a16="http://schemas.microsoft.com/office/drawing/2014/main" val="1298185618"/>
                    </a:ext>
                  </a:extLst>
                </a:gridCol>
                <a:gridCol w="1403206">
                  <a:extLst>
                    <a:ext uri="{9D8B030D-6E8A-4147-A177-3AD203B41FA5}">
                      <a16:colId xmlns:a16="http://schemas.microsoft.com/office/drawing/2014/main" val="600466611"/>
                    </a:ext>
                  </a:extLst>
                </a:gridCol>
                <a:gridCol w="1403206">
                  <a:extLst>
                    <a:ext uri="{9D8B030D-6E8A-4147-A177-3AD203B41FA5}">
                      <a16:colId xmlns:a16="http://schemas.microsoft.com/office/drawing/2014/main" val="2484244864"/>
                    </a:ext>
                  </a:extLst>
                </a:gridCol>
                <a:gridCol w="1403206">
                  <a:extLst>
                    <a:ext uri="{9D8B030D-6E8A-4147-A177-3AD203B41FA5}">
                      <a16:colId xmlns:a16="http://schemas.microsoft.com/office/drawing/2014/main" val="3138218468"/>
                    </a:ext>
                  </a:extLst>
                </a:gridCol>
                <a:gridCol w="1403206">
                  <a:extLst>
                    <a:ext uri="{9D8B030D-6E8A-4147-A177-3AD203B41FA5}">
                      <a16:colId xmlns:a16="http://schemas.microsoft.com/office/drawing/2014/main" val="2427770996"/>
                    </a:ext>
                  </a:extLst>
                </a:gridCol>
                <a:gridCol w="1403206">
                  <a:extLst>
                    <a:ext uri="{9D8B030D-6E8A-4147-A177-3AD203B41FA5}">
                      <a16:colId xmlns:a16="http://schemas.microsoft.com/office/drawing/2014/main" val="43977563"/>
                    </a:ext>
                  </a:extLst>
                </a:gridCol>
              </a:tblGrid>
              <a:tr h="360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Num.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①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②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③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④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⑤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41724684"/>
                  </a:ext>
                </a:extLst>
              </a:tr>
              <a:tr h="612000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Physical meaning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shock </a:t>
                      </a:r>
                    </a:p>
                    <a:p>
                      <a:pPr algn="ctr" latinLnBrk="1"/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&amp; vortex center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Stationary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shock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Right after stationary shock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center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Far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downstream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380666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804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그림 5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1640" y="3605264"/>
            <a:ext cx="6336610" cy="2951791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12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Reference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432000" y="1082104"/>
                <a:ext cx="8712000" cy="5330136"/>
              </a:xfrm>
            </p:spPr>
            <p:txBody>
              <a:bodyPr/>
              <a:lstStyle/>
              <a:p>
                <a:r>
                  <a:rPr lang="en-US" dirty="0"/>
                  <a:t>Setting the reference solution</a:t>
                </a:r>
              </a:p>
              <a:p>
                <a:pPr lvl="1"/>
                <a:r>
                  <a:rPr lang="en-US" altLang="ko-KR" sz="1800" dirty="0"/>
                  <a:t>Reference solution is computed by FVM on extremely fine meshes.</a:t>
                </a:r>
              </a:p>
              <a:p>
                <a:pPr lvl="2"/>
                <a:r>
                  <a:rPr lang="en-US" altLang="ko-KR" sz="1600" dirty="0"/>
                  <a:t>Ref1000: Number of </a:t>
                </a:r>
                <a:r>
                  <a:rPr lang="en-US" altLang="ko-KR" sz="1600" dirty="0" smtClean="0"/>
                  <a:t>cells = 2,700,000 </a:t>
                </a:r>
                <a:r>
                  <a:rPr lang="en-US" altLang="ko-KR" sz="1600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ko-KR" sz="1600" b="0" i="1" smtClean="0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=1/2000</m:t>
                    </m:r>
                  </m:oMath>
                </a14:m>
                <a:endParaRPr lang="en-US" altLang="ko-KR" sz="1600" dirty="0"/>
              </a:p>
              <a:p>
                <a:pPr lvl="2"/>
                <a:r>
                  <a:rPr lang="en-US" altLang="ko-KR" sz="1600" dirty="0"/>
                  <a:t>Ref2000: Number of </a:t>
                </a:r>
                <a:r>
                  <a:rPr lang="en-US" altLang="ko-KR" sz="1600" dirty="0" smtClean="0"/>
                  <a:t>cells = 10,800,000 </a:t>
                </a:r>
                <a:r>
                  <a:rPr lang="en-US" altLang="ko-KR" sz="1600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/4000</m:t>
                    </m:r>
                  </m:oMath>
                </a14:m>
                <a:endParaRPr lang="en-US" altLang="ko-KR" sz="1600" dirty="0"/>
              </a:p>
              <a:p>
                <a:pPr lvl="2"/>
                <a:r>
                  <a:rPr lang="en-US" altLang="ko-KR" sz="1600" dirty="0"/>
                  <a:t>Ref3000: Number of </a:t>
                </a:r>
                <a:r>
                  <a:rPr lang="en-US" altLang="ko-KR" sz="1600" dirty="0" smtClean="0"/>
                  <a:t>cells = 24,300,000 </a:t>
                </a:r>
                <a:r>
                  <a:rPr lang="en-US" altLang="ko-KR" sz="1600" dirty="0"/>
                  <a:t>/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h</m:t>
                        </m:r>
                      </m:e>
                      <m:sub>
                        <m:r>
                          <a:rPr lang="en-US" altLang="ko-KR" sz="1600" i="1">
                            <a:latin typeface="Cambria Math" panose="02040503050406030204" pitchFamily="18" charset="0"/>
                          </a:rPr>
                          <m:t>𝑚𝑖𝑛</m:t>
                        </m:r>
                      </m:sub>
                    </m:sSub>
                    <m:r>
                      <a:rPr lang="en-US" altLang="ko-KR" sz="16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sz="160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/6000</m:t>
                    </m:r>
                  </m:oMath>
                </a14:m>
                <a:endParaRPr lang="en-US" altLang="ko-KR" sz="1600" dirty="0"/>
              </a:p>
              <a:p>
                <a:pPr marL="449263" lvl="2" indent="0">
                  <a:buNone/>
                </a:pPr>
                <a:r>
                  <a:rPr lang="en-US" altLang="ko-KR" sz="1600" b="0" dirty="0"/>
                  <a:t> </a:t>
                </a:r>
                <a14:m>
                  <m:oMath xmlns:m="http://schemas.openxmlformats.org/officeDocument/2006/math">
                    <m:r>
                      <a:rPr lang="en-US" altLang="ko-KR" sz="1600" b="0" i="1" smtClean="0">
                        <a:latin typeface="Cambria Math" panose="02040503050406030204" pitchFamily="18" charset="0"/>
                      </a:rPr>
                      <m:t>⇒</m:t>
                    </m:r>
                  </m:oMath>
                </a14:m>
                <a:r>
                  <a:rPr lang="en-US" altLang="ko-KR" sz="1600" dirty="0"/>
                  <a:t> The result with Ref3000 mesh is adopted as </a:t>
                </a:r>
                <a:r>
                  <a:rPr lang="en-US" altLang="ko-KR" sz="1600" dirty="0" smtClean="0"/>
                  <a:t>the reference </a:t>
                </a:r>
                <a:r>
                  <a:rPr lang="en-US" altLang="ko-KR" sz="1600" dirty="0"/>
                  <a:t>solution</a:t>
                </a:r>
                <a:r>
                  <a:rPr lang="en-US" altLang="ko-KR" sz="1600" dirty="0" smtClean="0"/>
                  <a:t>.</a:t>
                </a:r>
              </a:p>
              <a:p>
                <a:pPr lvl="2"/>
                <a:r>
                  <a:rPr lang="en-US" altLang="ko-KR" sz="1600" dirty="0" smtClean="0"/>
                  <a:t>FVM solver with Roe flux / 3</a:t>
                </a:r>
                <a:r>
                  <a:rPr lang="en-US" altLang="ko-KR" sz="1600" baseline="30000" dirty="0" smtClean="0"/>
                  <a:t>rd</a:t>
                </a:r>
                <a:r>
                  <a:rPr lang="en-US" altLang="ko-KR" sz="1600" dirty="0"/>
                  <a:t>-</a:t>
                </a:r>
                <a:r>
                  <a:rPr lang="en-US" altLang="ko-KR" sz="1600" dirty="0" smtClean="0"/>
                  <a:t>order TVD-RK for spatial- / temporal-discretization,</a:t>
                </a:r>
              </a:p>
              <a:p>
                <a:pPr marL="449263" lvl="2" indent="0">
                  <a:buNone/>
                </a:pPr>
                <a:r>
                  <a:rPr lang="en-US" altLang="ko-KR" sz="1600" dirty="0"/>
                  <a:t> </a:t>
                </a:r>
                <a:r>
                  <a:rPr lang="en-US" altLang="ko-KR" sz="1600" dirty="0" smtClean="0"/>
                  <a:t>    and MLP5 limiter for shock-capturing</a:t>
                </a:r>
              </a:p>
            </p:txBody>
          </p:sp>
        </mc:Choice>
        <mc:Fallback xmlns="">
          <p:sp>
            <p:nvSpPr>
              <p:cNvPr id="4" name="내용 개체 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432000" y="1082104"/>
                <a:ext cx="8712000" cy="5330136"/>
              </a:xfrm>
              <a:blipFill>
                <a:blip r:embed="rId3"/>
                <a:stretch>
                  <a:fillRect l="-490" t="-6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7" name="직사각형 9"/>
          <p:cNvSpPr/>
          <p:nvPr/>
        </p:nvSpPr>
        <p:spPr>
          <a:xfrm>
            <a:off x="4297232" y="3490098"/>
            <a:ext cx="1120821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Ref3000 Mesh</a:t>
            </a:r>
          </a:p>
        </p:txBody>
      </p:sp>
    </p:spTree>
    <p:extLst>
      <p:ext uri="{BB962C8B-B14F-4D97-AF65-F5344CB8AC3E}">
        <p14:creationId xmlns:p14="http://schemas.microsoft.com/office/powerpoint/2010/main" val="2380171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13</a:t>
            </a:fld>
            <a:endParaRPr lang="ko-KR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Reference Solution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360082" y="1082104"/>
                <a:ext cx="8712000" cy="5330136"/>
              </a:xfrm>
            </p:spPr>
            <p:txBody>
              <a:bodyPr/>
              <a:lstStyle/>
              <a:p>
                <a:r>
                  <a:rPr lang="en-US" altLang="ko-KR" dirty="0" smtClean="0"/>
                  <a:t>Removal of non-physical oscillations with filtering technique</a:t>
                </a:r>
              </a:p>
              <a:p>
                <a:pPr lvl="1"/>
                <a:r>
                  <a:rPr lang="en-US" altLang="ko-KR" dirty="0"/>
                  <a:t>Low-pass filter is applied to </a:t>
                </a:r>
                <a:r>
                  <a:rPr lang="en-US" altLang="ko-KR" dirty="0" smtClean="0"/>
                  <a:t>some </a:t>
                </a:r>
                <a:r>
                  <a:rPr lang="en-US" altLang="ko-KR" dirty="0"/>
                  <a:t>reference lines.</a:t>
                </a:r>
              </a:p>
              <a:p>
                <a:pPr lvl="2"/>
                <a:r>
                  <a:rPr lang="en-US" altLang="ko-KR" dirty="0" smtClean="0"/>
                  <a:t>Gaussian filtering </a:t>
                </a:r>
                <a:r>
                  <a:rPr lang="en-US" altLang="ko-KR" dirty="0"/>
                  <a:t>is applied to Line 1~3 </a:t>
                </a:r>
                <a:r>
                  <a:rPr lang="en-US" altLang="ko-KR" dirty="0" smtClean="0"/>
                  <a:t>where non-physical oscillations/noises occur </a:t>
                </a:r>
                <a:r>
                  <a:rPr lang="en-US" altLang="ko-KR" dirty="0"/>
                  <a:t>noticeably</a:t>
                </a:r>
                <a:r>
                  <a:rPr lang="en-US" altLang="ko-KR" dirty="0" smtClean="0"/>
                  <a:t>.</a:t>
                </a:r>
              </a:p>
              <a:p>
                <a:pPr lvl="3"/>
                <a:r>
                  <a:rPr lang="en-US" altLang="ko-KR" dirty="0" smtClean="0"/>
                  <a:t>Filtering is locally applied by considering the amplitude of local non-physical oscillations.</a:t>
                </a:r>
              </a:p>
              <a:p>
                <a:pPr lvl="3"/>
                <a:r>
                  <a:rPr lang="en-US" altLang="ko-KR" dirty="0" smtClean="0"/>
                  <a:t>Cut-off frequency where the response value becomes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altLang="ko-KR" b="0" i="0" smtClean="0">
                            <a:latin typeface="Cambria Math" panose="02040503050406030204" pitchFamily="18" charset="0"/>
                          </a:rPr>
                          <m:t>exp</m:t>
                        </m:r>
                      </m:fName>
                      <m:e>
                        <m:d>
                          <m:d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−0.5</m:t>
                            </m:r>
                          </m:e>
                        </m:d>
                      </m:e>
                    </m:func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≈0.607</m:t>
                    </m:r>
                  </m:oMath>
                </a14:m>
                <a:r>
                  <a:rPr lang="en-US" altLang="ko-KR" dirty="0" smtClean="0"/>
                  <a:t> is locally determined as 3~5 times of noticeable oscillatory frequency from FFT results.</a:t>
                </a:r>
              </a:p>
              <a:p>
                <a:pPr lvl="3"/>
                <a:r>
                  <a:rPr lang="en-US" altLang="ko-KR" dirty="0"/>
                  <a:t>S</a:t>
                </a:r>
                <a:r>
                  <a:rPr lang="en-US" altLang="ko-KR" dirty="0" smtClean="0"/>
                  <a:t>aturation phenomenon is not observed during grid refinement test using the filtered reference solution.</a:t>
                </a:r>
                <a:endParaRPr lang="en-US" altLang="ko-KR" dirty="0"/>
              </a:p>
              <a:p>
                <a:pPr lvl="2"/>
                <a:r>
                  <a:rPr lang="en-US" altLang="ko-KR" dirty="0"/>
                  <a:t>C</a:t>
                </a:r>
                <a:r>
                  <a:rPr lang="en-US" altLang="ko-KR" dirty="0" smtClean="0"/>
                  <a:t>onservation </a:t>
                </a:r>
                <a:r>
                  <a:rPr lang="en-US" altLang="ko-KR" dirty="0"/>
                  <a:t>laws are still satisfied when the low-pass filter is applied.</a:t>
                </a:r>
              </a:p>
              <a:p>
                <a:pPr lvl="2"/>
                <a:endParaRPr lang="ko-KR" alt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360082" y="1082104"/>
                <a:ext cx="8712000" cy="5330136"/>
              </a:xfrm>
              <a:blipFill>
                <a:blip r:embed="rId2"/>
                <a:stretch>
                  <a:fillRect l="-420" t="-6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593" y="3144043"/>
            <a:ext cx="4319999" cy="323876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73745" y="3144043"/>
            <a:ext cx="6336304" cy="2716371"/>
            <a:chOff x="2339752" y="1888817"/>
            <a:chExt cx="6336304" cy="271637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76056" y="1888817"/>
              <a:ext cx="3600000" cy="269897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066813" y="1888817"/>
              <a:ext cx="3606712" cy="271637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 flipV="1">
              <a:off x="2827128" y="1888818"/>
              <a:ext cx="2239685" cy="478443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2339752" y="2367261"/>
              <a:ext cx="487376" cy="27578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2827128" y="2643042"/>
              <a:ext cx="2239685" cy="1962146"/>
            </a:xfrm>
            <a:prstGeom prst="line">
              <a:avLst/>
            </a:prstGeom>
            <a:ln w="25400">
              <a:solidFill>
                <a:srgbClr val="FF0000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" name="직사각형 9"/>
          <p:cNvSpPr/>
          <p:nvPr/>
        </p:nvSpPr>
        <p:spPr>
          <a:xfrm>
            <a:off x="1687525" y="6267248"/>
            <a:ext cx="2372765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Distribution 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along Line 1</a:t>
            </a:r>
          </a:p>
        </p:txBody>
      </p:sp>
    </p:spTree>
    <p:extLst>
      <p:ext uri="{BB962C8B-B14F-4D97-AF65-F5344CB8AC3E}">
        <p14:creationId xmlns:p14="http://schemas.microsoft.com/office/powerpoint/2010/main" val="3604549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Test (VI1 – Inviscid Convected Vortex)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Inviscid isentropic Taylor vortex is transported by uniform flow for 50 periods.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Two types of freestream conditions</a:t>
            </a:r>
          </a:p>
          <a:p>
            <a:pPr lvl="1"/>
            <a:r>
              <a:rPr lang="en-US" dirty="0"/>
              <a:t>Slow: Mach number = 0.05</a:t>
            </a:r>
          </a:p>
          <a:p>
            <a:pPr lvl="1"/>
            <a:r>
              <a:rPr lang="en-US" dirty="0"/>
              <a:t>Fast: Mach number = 0.5</a:t>
            </a:r>
          </a:p>
          <a:p>
            <a:pPr lvl="1"/>
            <a:endParaRPr lang="en-US" dirty="0"/>
          </a:p>
          <a:p>
            <a:r>
              <a:rPr lang="en-US" dirty="0"/>
              <a:t>Results</a:t>
            </a:r>
          </a:p>
          <a:p>
            <a:pPr lvl="1"/>
            <a:r>
              <a:rPr lang="en-US" dirty="0" smtClean="0"/>
              <a:t>L2-norm error vs. </a:t>
            </a:r>
            <a:r>
              <a:rPr lang="en-US" altLang="ko-KR" dirty="0"/>
              <a:t>Length </a:t>
            </a:r>
            <a:r>
              <a:rPr lang="en-US" altLang="ko-KR" dirty="0" smtClean="0"/>
              <a:t>scale</a:t>
            </a:r>
            <a:endParaRPr lang="en-US" dirty="0"/>
          </a:p>
          <a:p>
            <a:pPr lvl="1"/>
            <a:r>
              <a:rPr lang="en-US" altLang="ko-KR" dirty="0"/>
              <a:t>L2-norm </a:t>
            </a:r>
            <a:r>
              <a:rPr lang="en-US" altLang="ko-KR" dirty="0" smtClean="0"/>
              <a:t>error </a:t>
            </a:r>
            <a:r>
              <a:rPr lang="en-US" dirty="0" smtClean="0"/>
              <a:t>vs. Time unit</a:t>
            </a:r>
            <a:endParaRPr lang="en-US" dirty="0"/>
          </a:p>
        </p:txBody>
      </p:sp>
      <p:grpSp>
        <p:nvGrpSpPr>
          <p:cNvPr id="5" name="그룹 4"/>
          <p:cNvGrpSpPr/>
          <p:nvPr/>
        </p:nvGrpSpPr>
        <p:grpSpPr>
          <a:xfrm>
            <a:off x="975094" y="1560359"/>
            <a:ext cx="6231787" cy="1010364"/>
            <a:chOff x="1426065" y="2619809"/>
            <a:chExt cx="6231787" cy="1010364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506856" y="3201306"/>
              <a:ext cx="2309466" cy="349919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531908" y="2680596"/>
              <a:ext cx="3125944" cy="373247"/>
            </a:xfrm>
            <a:prstGeom prst="rect">
              <a:avLst/>
            </a:prstGeom>
          </p:spPr>
        </p:pic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426065" y="2619809"/>
              <a:ext cx="2752697" cy="513215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451117" y="3163614"/>
              <a:ext cx="2309466" cy="466559"/>
            </a:xfrm>
            <a:prstGeom prst="rect">
              <a:avLst/>
            </a:prstGeom>
          </p:spPr>
        </p:pic>
      </p:grpSp>
      <p:sp>
        <p:nvSpPr>
          <p:cNvPr id="10" name="내용 개체 틀 3"/>
          <p:cNvSpPr txBox="1">
            <a:spLocks/>
          </p:cNvSpPr>
          <p:nvPr/>
        </p:nvSpPr>
        <p:spPr>
          <a:xfrm>
            <a:off x="4467225" y="3128382"/>
            <a:ext cx="4791439" cy="169490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Four types of meshes</a:t>
            </a:r>
          </a:p>
          <a:p>
            <a:pPr lvl="1"/>
            <a:r>
              <a:rPr lang="en-US" dirty="0"/>
              <a:t>Regular triangle</a:t>
            </a:r>
          </a:p>
          <a:p>
            <a:pPr lvl="1"/>
            <a:r>
              <a:rPr lang="en-US" dirty="0"/>
              <a:t>Regular quadrilateral</a:t>
            </a:r>
          </a:p>
          <a:p>
            <a:pPr lvl="1"/>
            <a:r>
              <a:rPr lang="en-US" dirty="0"/>
              <a:t>Randomly perturbed regular triangle</a:t>
            </a:r>
          </a:p>
          <a:p>
            <a:pPr lvl="1"/>
            <a:r>
              <a:rPr lang="en-US" dirty="0"/>
              <a:t>Randomly perturbed regular quadrilateral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641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Participants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282372" y="1123200"/>
            <a:ext cx="8861628" cy="5330136"/>
          </a:xfrm>
        </p:spPr>
        <p:txBody>
          <a:bodyPr>
            <a:normAutofit/>
          </a:bodyPr>
          <a:lstStyle/>
          <a:p>
            <a:r>
              <a:rPr lang="en-US" dirty="0"/>
              <a:t>University of Kansas</a:t>
            </a:r>
          </a:p>
          <a:p>
            <a:pPr lvl="1"/>
            <a:r>
              <a:rPr lang="en-US" altLang="ko-KR" dirty="0"/>
              <a:t>FR/CPR method[1] with </a:t>
            </a:r>
            <a:r>
              <a:rPr lang="en-US" altLang="ko-KR" i="1" dirty="0"/>
              <a:t>P</a:t>
            </a:r>
            <a:r>
              <a:rPr lang="en-US" altLang="ko-KR" dirty="0"/>
              <a:t>2 and </a:t>
            </a:r>
            <a:r>
              <a:rPr lang="en-US" altLang="ko-KR" i="1" dirty="0"/>
              <a:t>P</a:t>
            </a:r>
            <a:r>
              <a:rPr lang="en-US" altLang="ko-KR" dirty="0"/>
              <a:t>3 approximations</a:t>
            </a:r>
          </a:p>
          <a:p>
            <a:pPr lvl="1"/>
            <a:r>
              <a:rPr lang="en-US" altLang="ko-KR" dirty="0"/>
              <a:t>Explicit TVD-RK3</a:t>
            </a:r>
          </a:p>
          <a:p>
            <a:pPr lvl="1"/>
            <a:r>
              <a:rPr lang="en-US" altLang="ko-KR" dirty="0"/>
              <a:t>SMOOTH limiter[2]</a:t>
            </a:r>
          </a:p>
          <a:p>
            <a:pPr lvl="1"/>
            <a:r>
              <a:rPr lang="en-US" altLang="ko-KR" dirty="0"/>
              <a:t>Roe solver</a:t>
            </a:r>
          </a:p>
          <a:p>
            <a:endParaRPr lang="en-US" sz="1100" dirty="0"/>
          </a:p>
          <a:p>
            <a:r>
              <a:rPr lang="en-US" dirty="0"/>
              <a:t>University of Michigan</a:t>
            </a:r>
          </a:p>
          <a:p>
            <a:pPr lvl="1"/>
            <a:r>
              <a:rPr lang="en-US" altLang="ko-KR" dirty="0"/>
              <a:t>DG method with </a:t>
            </a:r>
            <a:r>
              <a:rPr lang="en-US" altLang="ko-KR" i="1" dirty="0"/>
              <a:t>P</a:t>
            </a:r>
            <a:r>
              <a:rPr lang="en-US" altLang="ko-KR" dirty="0"/>
              <a:t>1 and </a:t>
            </a:r>
            <a:r>
              <a:rPr lang="en-US" altLang="ko-KR" i="1" dirty="0"/>
              <a:t>P</a:t>
            </a:r>
            <a:r>
              <a:rPr lang="en-US" altLang="ko-KR" dirty="0"/>
              <a:t>3 approximations</a:t>
            </a:r>
          </a:p>
          <a:p>
            <a:pPr lvl="1"/>
            <a:r>
              <a:rPr lang="en-US" altLang="ko-KR" dirty="0"/>
              <a:t>Explicit RK4 for CI2 and VI1-</a:t>
            </a:r>
            <a:r>
              <a:rPr lang="en-US" altLang="ko-KR" i="1" dirty="0"/>
              <a:t>P</a:t>
            </a:r>
            <a:r>
              <a:rPr lang="en-US" altLang="ko-KR" dirty="0"/>
              <a:t>1 / Explicit 8th-order 13-stage RK for VI1-</a:t>
            </a:r>
            <a:r>
              <a:rPr lang="en-US" altLang="ko-KR" i="1" dirty="0"/>
              <a:t>P</a:t>
            </a:r>
            <a:r>
              <a:rPr lang="en-US" altLang="ko-KR" dirty="0"/>
              <a:t>3</a:t>
            </a:r>
          </a:p>
          <a:p>
            <a:pPr lvl="1"/>
            <a:r>
              <a:rPr lang="en-US" altLang="ko-KR" dirty="0"/>
              <a:t>PDE-based artificial dissipation method[3] (with BR2 method)</a:t>
            </a:r>
          </a:p>
          <a:p>
            <a:pPr lvl="1"/>
            <a:r>
              <a:rPr lang="en-US" altLang="ko-KR" dirty="0"/>
              <a:t>SLAU2 Riemann solver[4] on RQ-</a:t>
            </a:r>
            <a:r>
              <a:rPr lang="en-US" altLang="ko-KR" i="1" dirty="0"/>
              <a:t>P</a:t>
            </a:r>
            <a:r>
              <a:rPr lang="en-US" altLang="ko-KR" dirty="0"/>
              <a:t>1 / Roe solver for the others</a:t>
            </a:r>
          </a:p>
          <a:p>
            <a:pPr lvl="1"/>
            <a:r>
              <a:rPr lang="en-US" altLang="ko-KR" dirty="0"/>
              <a:t>ICB-N method[5] for recovery on RQ</a:t>
            </a:r>
          </a:p>
          <a:p>
            <a:endParaRPr lang="en-US" sz="1100" dirty="0"/>
          </a:p>
          <a:p>
            <a:r>
              <a:rPr lang="en-US" dirty="0"/>
              <a:t>Seoul National University</a:t>
            </a:r>
          </a:p>
          <a:p>
            <a:pPr lvl="1"/>
            <a:r>
              <a:rPr lang="en-US" altLang="ko-KR" dirty="0"/>
              <a:t>DG method with </a:t>
            </a:r>
            <a:r>
              <a:rPr lang="en-US" altLang="ko-KR" i="1" dirty="0"/>
              <a:t>P</a:t>
            </a:r>
            <a:r>
              <a:rPr lang="en-US" altLang="ko-KR" dirty="0"/>
              <a:t>1, </a:t>
            </a:r>
            <a:r>
              <a:rPr lang="en-US" altLang="ko-KR" i="1" dirty="0"/>
              <a:t>P</a:t>
            </a:r>
            <a:r>
              <a:rPr lang="en-US" altLang="ko-KR" dirty="0"/>
              <a:t>2 and </a:t>
            </a:r>
            <a:r>
              <a:rPr lang="en-US" altLang="ko-KR" i="1" dirty="0"/>
              <a:t>P</a:t>
            </a:r>
            <a:r>
              <a:rPr lang="en-US" altLang="ko-KR" dirty="0"/>
              <a:t>3 approximations</a:t>
            </a:r>
          </a:p>
          <a:p>
            <a:pPr lvl="1"/>
            <a:r>
              <a:rPr lang="en-US" altLang="ko-KR" dirty="0"/>
              <a:t>Explicit TVD-RK3 for </a:t>
            </a:r>
            <a:r>
              <a:rPr lang="en-US" altLang="ko-KR" i="1" dirty="0"/>
              <a:t>P</a:t>
            </a:r>
            <a:r>
              <a:rPr lang="en-US" altLang="ko-KR" dirty="0"/>
              <a:t>1 and </a:t>
            </a:r>
            <a:r>
              <a:rPr lang="en-US" altLang="ko-KR" i="1" dirty="0"/>
              <a:t>P</a:t>
            </a:r>
            <a:r>
              <a:rPr lang="en-US" altLang="ko-KR" dirty="0"/>
              <a:t>2 / Explicit 4th-order 5-stage SSP-RK for </a:t>
            </a:r>
            <a:r>
              <a:rPr lang="en-US" altLang="ko-KR" i="1" dirty="0"/>
              <a:t>P</a:t>
            </a:r>
            <a:r>
              <a:rPr lang="en-US" altLang="ko-KR" dirty="0"/>
              <a:t>3</a:t>
            </a:r>
          </a:p>
          <a:p>
            <a:pPr lvl="1"/>
            <a:r>
              <a:rPr lang="en-US" altLang="ko-KR" i="1" dirty="0" err="1" smtClean="0"/>
              <a:t>h</a:t>
            </a:r>
            <a:r>
              <a:rPr lang="en-US" altLang="ko-KR" dirty="0" err="1" smtClean="0"/>
              <a:t>MLP</a:t>
            </a:r>
            <a:r>
              <a:rPr lang="en-US" altLang="ko-KR" dirty="0" smtClean="0"/>
              <a:t>[6</a:t>
            </a:r>
            <a:r>
              <a:rPr lang="en-US" altLang="ko-KR" dirty="0"/>
              <a:t>] and </a:t>
            </a:r>
            <a:r>
              <a:rPr lang="en-US" altLang="ko-KR" i="1" dirty="0"/>
              <a:t>h</a:t>
            </a:r>
            <a:r>
              <a:rPr lang="en-US" altLang="ko-KR" dirty="0"/>
              <a:t>MLP_BD limiter[7] (tagged as SNU1 and SNU2 in the following figures)</a:t>
            </a:r>
          </a:p>
          <a:p>
            <a:pPr lvl="1"/>
            <a:r>
              <a:rPr lang="en-US" altLang="ko-KR" dirty="0"/>
              <a:t>Local Lax-Friedrich flux for VI1 / Roe solver for CI2</a:t>
            </a:r>
          </a:p>
        </p:txBody>
      </p:sp>
    </p:spTree>
    <p:extLst>
      <p:ext uri="{BB962C8B-B14F-4D97-AF65-F5344CB8AC3E}">
        <p14:creationId xmlns:p14="http://schemas.microsoft.com/office/powerpoint/2010/main" val="2936194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Participants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282372" y="1123200"/>
            <a:ext cx="4223126" cy="533013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University of Kansas</a:t>
            </a:r>
          </a:p>
          <a:p>
            <a:pPr lvl="1"/>
            <a:r>
              <a:rPr lang="en-US" altLang="ko-KR" dirty="0" smtClean="0"/>
              <a:t>VI1</a:t>
            </a:r>
          </a:p>
          <a:p>
            <a:pPr lvl="2"/>
            <a:r>
              <a:rPr lang="en-US" altLang="ko-KR" dirty="0" smtClean="0"/>
              <a:t>Total 20 (Slow vortex) cases</a:t>
            </a:r>
          </a:p>
          <a:p>
            <a:pPr lvl="3"/>
            <a:r>
              <a:rPr lang="en-US" altLang="ko-KR" dirty="0" smtClean="0"/>
              <a:t>No limiter and SMOOTH limiter</a:t>
            </a:r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2 and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3 approximations on RQ meshes with 1/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 = 16, 32, 64, 128, 256</a:t>
            </a:r>
            <a:endParaRPr lang="en-US" altLang="ko-KR" dirty="0"/>
          </a:p>
          <a:p>
            <a:pPr marL="0" indent="0">
              <a:buNone/>
            </a:pPr>
            <a:endParaRPr lang="en-US" sz="1100" dirty="0"/>
          </a:p>
          <a:p>
            <a:r>
              <a:rPr lang="en-US" dirty="0"/>
              <a:t>University of Michigan</a:t>
            </a:r>
          </a:p>
          <a:p>
            <a:pPr lvl="1"/>
            <a:r>
              <a:rPr lang="en-US" altLang="ko-KR" dirty="0" smtClean="0"/>
              <a:t>VI1</a:t>
            </a:r>
          </a:p>
          <a:p>
            <a:pPr lvl="2"/>
            <a:r>
              <a:rPr lang="en-US" altLang="ko-KR" dirty="0" smtClean="0"/>
              <a:t>Total 28 (Slow vortex) + 32 (Fast vortex) cases</a:t>
            </a:r>
          </a:p>
          <a:p>
            <a:pPr lvl="3"/>
            <a:r>
              <a:rPr lang="en-US" altLang="ko-KR" dirty="0" smtClean="0"/>
              <a:t>PDE-based artificial dissipation</a:t>
            </a:r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1 and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3 approximations on RQ, RT, </a:t>
            </a:r>
            <a:r>
              <a:rPr lang="en-US" altLang="ko-KR" dirty="0" err="1" smtClean="0"/>
              <a:t>rpRQ</a:t>
            </a:r>
            <a:r>
              <a:rPr lang="en-US" altLang="ko-KR" dirty="0"/>
              <a:t> </a:t>
            </a:r>
            <a:r>
              <a:rPr lang="en-US" altLang="ko-KR" dirty="0" smtClean="0"/>
              <a:t>and </a:t>
            </a:r>
            <a:r>
              <a:rPr lang="en-US" altLang="ko-KR" dirty="0" err="1" smtClean="0"/>
              <a:t>rpRT</a:t>
            </a:r>
            <a:r>
              <a:rPr lang="en-US" altLang="ko-KR" dirty="0" smtClean="0"/>
              <a:t> meshes with </a:t>
            </a:r>
            <a:r>
              <a:rPr lang="en-US" altLang="ko-KR" dirty="0"/>
              <a:t>1/</a:t>
            </a:r>
            <a:r>
              <a:rPr lang="en-US" altLang="ko-KR" i="1" dirty="0"/>
              <a:t>h</a:t>
            </a:r>
            <a:r>
              <a:rPr lang="en-US" altLang="ko-KR" dirty="0"/>
              <a:t> = 16, 32, 64, </a:t>
            </a:r>
            <a:r>
              <a:rPr lang="en-US" altLang="ko-KR" dirty="0" smtClean="0"/>
              <a:t>128, 256</a:t>
            </a:r>
            <a:endParaRPr lang="en-US" altLang="ko-KR" dirty="0"/>
          </a:p>
          <a:p>
            <a:endParaRPr lang="en-US" sz="1100" dirty="0"/>
          </a:p>
          <a:p>
            <a:r>
              <a:rPr lang="en-US" dirty="0"/>
              <a:t>Seoul National </a:t>
            </a:r>
            <a:r>
              <a:rPr lang="en-US" dirty="0" smtClean="0"/>
              <a:t>University</a:t>
            </a:r>
          </a:p>
          <a:p>
            <a:pPr lvl="1"/>
            <a:r>
              <a:rPr lang="en-US" dirty="0" smtClean="0"/>
              <a:t>VI1</a:t>
            </a:r>
          </a:p>
          <a:p>
            <a:pPr lvl="2"/>
            <a:r>
              <a:rPr lang="en-US" altLang="ko-KR" dirty="0"/>
              <a:t>Total </a:t>
            </a:r>
            <a:r>
              <a:rPr lang="en-US" altLang="ko-KR" dirty="0" smtClean="0"/>
              <a:t>76 </a:t>
            </a:r>
            <a:r>
              <a:rPr lang="en-US" altLang="ko-KR" dirty="0"/>
              <a:t>(Slow vortex) </a:t>
            </a:r>
            <a:r>
              <a:rPr lang="en-US" altLang="ko-KR" dirty="0" smtClean="0"/>
              <a:t>+ 81 (Fast vortex) cases</a:t>
            </a:r>
            <a:endParaRPr lang="en-US" altLang="ko-KR" dirty="0"/>
          </a:p>
          <a:p>
            <a:pPr lvl="3"/>
            <a:r>
              <a:rPr lang="en-US" altLang="ko-KR" dirty="0"/>
              <a:t>No </a:t>
            </a:r>
            <a:r>
              <a:rPr lang="en-US" altLang="ko-KR" dirty="0" smtClean="0"/>
              <a:t>limiter, 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MLP and 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MLP_BD limiters</a:t>
            </a:r>
            <a:endParaRPr lang="en-US" altLang="ko-KR" dirty="0"/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1,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2 </a:t>
            </a:r>
            <a:r>
              <a:rPr lang="en-US" altLang="ko-KR" dirty="0"/>
              <a:t>and </a:t>
            </a:r>
            <a:r>
              <a:rPr lang="en-US" altLang="ko-KR" i="1" dirty="0"/>
              <a:t>P</a:t>
            </a:r>
            <a:r>
              <a:rPr lang="en-US" altLang="ko-KR" dirty="0"/>
              <a:t>3 approximations on </a:t>
            </a:r>
            <a:r>
              <a:rPr lang="en-US" altLang="ko-KR" dirty="0" smtClean="0"/>
              <a:t>RQ and RT </a:t>
            </a:r>
            <a:r>
              <a:rPr lang="en-US" altLang="ko-KR" dirty="0"/>
              <a:t>meshes with 1/h = </a:t>
            </a:r>
            <a:r>
              <a:rPr lang="en-US" altLang="ko-KR" dirty="0" smtClean="0"/>
              <a:t>16, 32, 64, 128, 256</a:t>
            </a:r>
            <a:endParaRPr lang="en-US" altLang="ko-KR" dirty="0"/>
          </a:p>
          <a:p>
            <a:pPr lvl="1"/>
            <a:endParaRPr lang="en-US" dirty="0"/>
          </a:p>
          <a:p>
            <a:pPr lvl="1"/>
            <a:endParaRPr lang="en-US" altLang="ko-KR" dirty="0"/>
          </a:p>
        </p:txBody>
      </p:sp>
      <p:sp>
        <p:nvSpPr>
          <p:cNvPr id="5" name="내용 개체 틀 3"/>
          <p:cNvSpPr txBox="1">
            <a:spLocks/>
          </p:cNvSpPr>
          <p:nvPr/>
        </p:nvSpPr>
        <p:spPr>
          <a:xfrm>
            <a:off x="4258627" y="1123200"/>
            <a:ext cx="4223126" cy="5330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ko-KR" dirty="0" smtClean="0"/>
          </a:p>
          <a:p>
            <a:pPr lvl="1"/>
            <a:r>
              <a:rPr lang="en-US" altLang="ko-KR" dirty="0" smtClean="0"/>
              <a:t>CI2</a:t>
            </a:r>
          </a:p>
          <a:p>
            <a:pPr lvl="2"/>
            <a:r>
              <a:rPr lang="en-US" altLang="ko-KR" dirty="0" smtClean="0"/>
              <a:t>Total 12 cases</a:t>
            </a:r>
          </a:p>
          <a:p>
            <a:pPr lvl="3"/>
            <a:r>
              <a:rPr lang="en-US" altLang="ko-KR" dirty="0" smtClean="0"/>
              <a:t>SMOOTH limiter</a:t>
            </a:r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2 and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3 approximations on RQ meshes with 1/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 = 50, 100, 150, 200, 250, 300</a:t>
            </a:r>
            <a:endParaRPr lang="en-US" sz="1100" dirty="0" smtClean="0"/>
          </a:p>
          <a:p>
            <a:endParaRPr lang="en-US" altLang="ko-KR" dirty="0" smtClean="0"/>
          </a:p>
          <a:p>
            <a:pPr lvl="1"/>
            <a:r>
              <a:rPr lang="en-US" altLang="ko-KR" dirty="0" smtClean="0"/>
              <a:t>CI2</a:t>
            </a:r>
          </a:p>
          <a:p>
            <a:pPr lvl="2"/>
            <a:r>
              <a:rPr lang="en-US" altLang="ko-KR" dirty="0" smtClean="0"/>
              <a:t>Total 18 cases</a:t>
            </a:r>
          </a:p>
          <a:p>
            <a:pPr lvl="3"/>
            <a:r>
              <a:rPr lang="en-US" altLang="ko-KR" dirty="0" smtClean="0"/>
              <a:t>PDE-based artificial dissipation</a:t>
            </a:r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1 and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3 approximations on IT and RQ meshes with 1/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 = 50, 100, 150, 200, 250, 300</a:t>
            </a:r>
          </a:p>
          <a:p>
            <a:endParaRPr lang="en-US" sz="1100" dirty="0" smtClean="0"/>
          </a:p>
          <a:p>
            <a:pPr marL="0" indent="0">
              <a:buNone/>
            </a:pPr>
            <a:endParaRPr lang="en-US" sz="2000" dirty="0" smtClean="0"/>
          </a:p>
          <a:p>
            <a:pPr lvl="1"/>
            <a:r>
              <a:rPr lang="en-US" dirty="0" smtClean="0"/>
              <a:t>CI2</a:t>
            </a:r>
          </a:p>
          <a:p>
            <a:pPr lvl="2"/>
            <a:r>
              <a:rPr lang="en-US" altLang="ko-KR" dirty="0" smtClean="0"/>
              <a:t>Total 96 cases</a:t>
            </a:r>
          </a:p>
          <a:p>
            <a:pPr lvl="3"/>
            <a:r>
              <a:rPr lang="en-US" altLang="ko-KR" i="1" dirty="0" smtClean="0"/>
              <a:t>h</a:t>
            </a:r>
            <a:r>
              <a:rPr lang="en-US" altLang="ko-KR" dirty="0" smtClean="0"/>
              <a:t>MLP and </a:t>
            </a:r>
            <a:r>
              <a:rPr lang="en-US" altLang="ko-KR" i="1" dirty="0" smtClean="0"/>
              <a:t>h</a:t>
            </a:r>
            <a:r>
              <a:rPr lang="en-US" altLang="ko-KR" dirty="0" smtClean="0"/>
              <a:t>MLP_BD limiters</a:t>
            </a:r>
          </a:p>
          <a:p>
            <a:pPr lvl="3"/>
            <a:r>
              <a:rPr lang="en-US" altLang="ko-KR" i="1" dirty="0" smtClean="0"/>
              <a:t>P</a:t>
            </a:r>
            <a:r>
              <a:rPr lang="en-US" altLang="ko-KR" dirty="0" smtClean="0"/>
              <a:t>2 and </a:t>
            </a:r>
            <a:r>
              <a:rPr lang="en-US" altLang="ko-KR" i="1" dirty="0" smtClean="0"/>
              <a:t>P</a:t>
            </a:r>
            <a:r>
              <a:rPr lang="en-US" altLang="ko-KR" dirty="0" smtClean="0"/>
              <a:t>3 approximations on RT, IT, RQ and M meshes with 1/h = 50, 100, 150, 200, 250, 300</a:t>
            </a:r>
          </a:p>
          <a:p>
            <a:pPr lvl="1"/>
            <a:endParaRPr lang="en-US" dirty="0" smtClean="0"/>
          </a:p>
          <a:p>
            <a:pPr lvl="1"/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119630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17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References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>
            <a:normAutofit/>
          </a:bodyPr>
          <a:lstStyle/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[1] Z. J. Wang and H. Gao. "A unifying lifting collocation penalty formulation including the discontinuous </a:t>
            </a:r>
            <a:r>
              <a:rPr lang="en-US" altLang="ko-KR" sz="1600" dirty="0" err="1">
                <a:solidFill>
                  <a:schemeClr val="tx1"/>
                </a:solidFill>
              </a:rPr>
              <a:t>Galerkin</a:t>
            </a:r>
            <a:r>
              <a:rPr lang="en-US" altLang="ko-KR" sz="1600" dirty="0">
                <a:solidFill>
                  <a:schemeClr val="tx1"/>
                </a:solidFill>
              </a:rPr>
              <a:t>, spectral volume/difference methods for conservation laws on mixed grids." </a:t>
            </a:r>
            <a:r>
              <a:rPr lang="en-US" altLang="ko-KR" sz="1600" i="1" dirty="0">
                <a:solidFill>
                  <a:schemeClr val="tx1"/>
                </a:solidFill>
              </a:rPr>
              <a:t>Journal of Computational Physics</a:t>
            </a:r>
            <a:r>
              <a:rPr lang="en-US" altLang="ko-KR" sz="1600" dirty="0">
                <a:solidFill>
                  <a:schemeClr val="tx1"/>
                </a:solidFill>
              </a:rPr>
              <a:t> 228.21 (2009): 8161-8186.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[2] Y. Li and Z. J. Wang. "A convergent and accuracy preserving limiter for the FR/CPR method." </a:t>
            </a:r>
            <a:r>
              <a:rPr lang="en-US" altLang="ko-KR" sz="1600" i="1" dirty="0">
                <a:solidFill>
                  <a:schemeClr val="tx1"/>
                </a:solidFill>
              </a:rPr>
              <a:t>55th AIAA Aerospace Sciences Meeting</a:t>
            </a:r>
            <a:r>
              <a:rPr lang="en-US" altLang="ko-KR" sz="1600" dirty="0">
                <a:solidFill>
                  <a:schemeClr val="tx1"/>
                </a:solidFill>
              </a:rPr>
              <a:t>. 2017.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[3] J. Reisner, J. </a:t>
            </a:r>
            <a:r>
              <a:rPr lang="en-US" altLang="ko-KR" sz="1600" dirty="0" err="1">
                <a:solidFill>
                  <a:schemeClr val="tx1"/>
                </a:solidFill>
              </a:rPr>
              <a:t>Serencsa</a:t>
            </a:r>
            <a:r>
              <a:rPr lang="en-US" altLang="ko-KR" sz="1600" dirty="0">
                <a:solidFill>
                  <a:schemeClr val="tx1"/>
                </a:solidFill>
              </a:rPr>
              <a:t> and S. </a:t>
            </a:r>
            <a:r>
              <a:rPr lang="en-US" altLang="ko-KR" sz="1600" dirty="0" err="1">
                <a:solidFill>
                  <a:schemeClr val="tx1"/>
                </a:solidFill>
              </a:rPr>
              <a:t>Shkoller</a:t>
            </a:r>
            <a:r>
              <a:rPr lang="en-US" altLang="ko-KR" sz="1600" dirty="0">
                <a:solidFill>
                  <a:schemeClr val="tx1"/>
                </a:solidFill>
              </a:rPr>
              <a:t>. "A space–time smooth artificial viscosity method for nonlinear conservation laws." </a:t>
            </a:r>
            <a:r>
              <a:rPr lang="en-US" altLang="ko-KR" sz="1600" i="1" dirty="0">
                <a:solidFill>
                  <a:schemeClr val="tx1"/>
                </a:solidFill>
              </a:rPr>
              <a:t>Journal of Computational Physics</a:t>
            </a:r>
            <a:r>
              <a:rPr lang="en-US" altLang="ko-KR" sz="1600" dirty="0">
                <a:solidFill>
                  <a:schemeClr val="tx1"/>
                </a:solidFill>
              </a:rPr>
              <a:t> 235 (2013): 912-933.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[4] K. Kitamura and E. </a:t>
            </a:r>
            <a:r>
              <a:rPr lang="en-US" altLang="ko-KR" sz="1600" dirty="0" err="1">
                <a:solidFill>
                  <a:schemeClr val="tx1"/>
                </a:solidFill>
              </a:rPr>
              <a:t>Shima</a:t>
            </a:r>
            <a:r>
              <a:rPr lang="en-US" altLang="ko-KR" sz="1600" dirty="0">
                <a:solidFill>
                  <a:schemeClr val="tx1"/>
                </a:solidFill>
              </a:rPr>
              <a:t>. "Towards shock-stable and accurate hypersonic heating computations: A new pressure flux for AUSM-family schemes." </a:t>
            </a:r>
            <a:r>
              <a:rPr lang="en-US" altLang="ko-KR" sz="1600" i="1" dirty="0">
                <a:solidFill>
                  <a:schemeClr val="tx1"/>
                </a:solidFill>
              </a:rPr>
              <a:t>Journal of Computational Physics</a:t>
            </a:r>
            <a:r>
              <a:rPr lang="en-US" altLang="ko-KR" sz="1600" dirty="0">
                <a:solidFill>
                  <a:schemeClr val="tx1"/>
                </a:solidFill>
              </a:rPr>
              <a:t> 245 (2013): 62-83.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[5] </a:t>
            </a:r>
            <a:r>
              <a:rPr lang="en-US" altLang="ko-KR" sz="1600" dirty="0" smtClean="0">
                <a:solidFill>
                  <a:schemeClr val="tx1"/>
                </a:solidFill>
              </a:rPr>
              <a:t>P. Johnson, To </a:t>
            </a:r>
            <a:r>
              <a:rPr lang="en-US" altLang="ko-KR" sz="1600" dirty="0">
                <a:solidFill>
                  <a:schemeClr val="tx1"/>
                </a:solidFill>
              </a:rPr>
              <a:t>be presented at </a:t>
            </a:r>
            <a:r>
              <a:rPr lang="en-US" altLang="ko-KR" sz="1600" dirty="0" smtClean="0">
                <a:solidFill>
                  <a:schemeClr val="tx1"/>
                </a:solidFill>
              </a:rPr>
              <a:t>2018 </a:t>
            </a:r>
            <a:r>
              <a:rPr lang="en-US" altLang="ko-KR" sz="1600" dirty="0">
                <a:solidFill>
                  <a:schemeClr val="tx1"/>
                </a:solidFill>
              </a:rPr>
              <a:t>SciTech meeting.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[6] J. S. Park and C. Kim. "Higher-order multi-dimensional limiting strategy for discontinuous </a:t>
            </a:r>
            <a:r>
              <a:rPr lang="en-US" altLang="ko-KR" sz="1600" dirty="0" err="1">
                <a:solidFill>
                  <a:schemeClr val="tx1"/>
                </a:solidFill>
              </a:rPr>
              <a:t>Galerkin</a:t>
            </a:r>
            <a:r>
              <a:rPr lang="en-US" altLang="ko-KR" sz="1600" dirty="0">
                <a:solidFill>
                  <a:schemeClr val="tx1"/>
                </a:solidFill>
              </a:rPr>
              <a:t> methods in compressible inviscid and viscous flows." </a:t>
            </a:r>
            <a:r>
              <a:rPr lang="en-US" altLang="ko-KR" sz="1600" i="1" dirty="0">
                <a:solidFill>
                  <a:schemeClr val="tx1"/>
                </a:solidFill>
              </a:rPr>
              <a:t>Computers &amp; Fluids</a:t>
            </a:r>
            <a:r>
              <a:rPr lang="en-US" altLang="ko-KR" sz="1600" dirty="0">
                <a:solidFill>
                  <a:schemeClr val="tx1"/>
                </a:solidFill>
              </a:rPr>
              <a:t> 96 (2014): 377-396.</a:t>
            </a:r>
          </a:p>
          <a:p>
            <a:pPr marL="288000" indent="-457200">
              <a:buNone/>
            </a:pPr>
            <a:r>
              <a:rPr lang="en-US" altLang="ko-KR" sz="1600" dirty="0">
                <a:solidFill>
                  <a:schemeClr val="tx1"/>
                </a:solidFill>
              </a:rPr>
              <a:t>[7] H. You and C. Kim. "Higher-Order Multi-Dimensional Limiting Strategy for </a:t>
            </a:r>
            <a:r>
              <a:rPr lang="en-US" altLang="ko-KR" sz="1600" dirty="0" err="1">
                <a:solidFill>
                  <a:schemeClr val="tx1"/>
                </a:solidFill>
              </a:rPr>
              <a:t>Subcell</a:t>
            </a:r>
            <a:r>
              <a:rPr lang="en-US" altLang="ko-KR" sz="1600" dirty="0">
                <a:solidFill>
                  <a:schemeClr val="tx1"/>
                </a:solidFill>
              </a:rPr>
              <a:t> Resolution." </a:t>
            </a:r>
            <a:r>
              <a:rPr lang="en-US" altLang="ko-KR" sz="1600" i="1" dirty="0">
                <a:solidFill>
                  <a:schemeClr val="tx1"/>
                </a:solidFill>
              </a:rPr>
              <a:t>23rd AIAA Computational Fluid Dynamics Conference</a:t>
            </a:r>
            <a:r>
              <a:rPr lang="en-US" altLang="ko-KR" sz="1600" dirty="0">
                <a:solidFill>
                  <a:schemeClr val="tx1"/>
                </a:solidFill>
              </a:rPr>
              <a:t>. 2017.</a:t>
            </a:r>
          </a:p>
        </p:txBody>
      </p:sp>
    </p:spTree>
    <p:extLst>
      <p:ext uri="{BB962C8B-B14F-4D97-AF65-F5344CB8AC3E}">
        <p14:creationId xmlns:p14="http://schemas.microsoft.com/office/powerpoint/2010/main" val="2030982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76C3F8E-4ED6-4867-8878-620B6725D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18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내용 개체 틀 3">
            <a:extLst>
              <a:ext uri="{FF2B5EF4-FFF2-40B4-BE49-F238E27FC236}">
                <a16:creationId xmlns:a16="http://schemas.microsoft.com/office/drawing/2014/main" id="{04BC6DA5-45C4-4F9B-BCF6-DEA305D476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6000" y="763932"/>
            <a:ext cx="8712000" cy="53301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/>
              <a:t>Summary</a:t>
            </a:r>
            <a:endParaRPr lang="ko-KR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295107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4203" y="820102"/>
            <a:ext cx="5400000" cy="43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2425" y="820102"/>
            <a:ext cx="5400000" cy="4320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19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Test (VI1 – Inviscid Convected Vortex)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/>
              <p:cNvSpPr/>
              <p:nvPr/>
            </p:nvSpPr>
            <p:spPr>
              <a:xfrm>
                <a:off x="3484061" y="4800440"/>
                <a:ext cx="2472728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Slow Vortex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=0.05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4061" y="4800440"/>
                <a:ext cx="2472728" cy="369332"/>
              </a:xfrm>
              <a:prstGeom prst="rect">
                <a:avLst/>
              </a:prstGeom>
              <a:blipFill>
                <a:blip r:embed="rId4"/>
                <a:stretch>
                  <a:fillRect l="-2222" t="-8197" r="-1235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그룹 12"/>
          <p:cNvGrpSpPr/>
          <p:nvPr/>
        </p:nvGrpSpPr>
        <p:grpSpPr>
          <a:xfrm>
            <a:off x="316347" y="5054600"/>
            <a:ext cx="1828801" cy="1440180"/>
            <a:chOff x="417239" y="5044851"/>
            <a:chExt cx="1828801" cy="144018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5"/>
            <a:srcRect l="3354" t="1358" r="3397" b="44738"/>
            <a:stretch/>
          </p:blipFill>
          <p:spPr>
            <a:xfrm>
              <a:off x="1331640" y="5044851"/>
              <a:ext cx="914400" cy="1440180"/>
            </a:xfrm>
            <a:prstGeom prst="rect">
              <a:avLst/>
            </a:prstGeom>
          </p:spPr>
        </p:pic>
        <p:pic>
          <p:nvPicPr>
            <p:cNvPr id="11" name="그림 10"/>
            <p:cNvPicPr>
              <a:picLocks noChangeAspect="1"/>
            </p:cNvPicPr>
            <p:nvPr/>
          </p:nvPicPr>
          <p:blipFill rotWithShape="1">
            <a:blip r:embed="rId5"/>
            <a:srcRect l="4642" t="54690" r="2885" b="9374"/>
            <a:stretch/>
          </p:blipFill>
          <p:spPr>
            <a:xfrm>
              <a:off x="417239" y="5332301"/>
              <a:ext cx="906780" cy="960120"/>
            </a:xfrm>
            <a:prstGeom prst="rect">
              <a:avLst/>
            </a:prstGeom>
          </p:spPr>
        </p:pic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5"/>
            <a:srcRect l="4193" t="90371" r="2557" b="1357"/>
            <a:stretch/>
          </p:blipFill>
          <p:spPr>
            <a:xfrm>
              <a:off x="417239" y="5044851"/>
              <a:ext cx="914401" cy="2209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325417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E76C3F8E-4ED6-4867-8878-620B6725D78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2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5" name="내용 개체 틀 3">
            <a:extLst>
              <a:ext uri="{FF2B5EF4-FFF2-40B4-BE49-F238E27FC236}">
                <a16:creationId xmlns:a16="http://schemas.microsoft.com/office/drawing/2014/main" id="{04BC6DA5-45C4-4F9B-BCF6-DEA305D476D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6000" y="763932"/>
            <a:ext cx="8712000" cy="53301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/>
              <a:t>Introduction</a:t>
            </a:r>
            <a:endParaRPr lang="ko-KR" altLang="en-US" sz="8000" dirty="0"/>
          </a:p>
        </p:txBody>
      </p:sp>
    </p:spTree>
    <p:extLst>
      <p:ext uri="{BB962C8B-B14F-4D97-AF65-F5344CB8AC3E}">
        <p14:creationId xmlns:p14="http://schemas.microsoft.com/office/powerpoint/2010/main" val="2283116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45600" y="820800"/>
            <a:ext cx="5400001" cy="4320000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1600" y="820800"/>
            <a:ext cx="5400000" cy="4320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20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Test (VI1 – Inviscid Convected Vortex)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직사각형 7"/>
              <p:cNvSpPr/>
              <p:nvPr/>
            </p:nvSpPr>
            <p:spPr>
              <a:xfrm>
                <a:off x="3528945" y="4800440"/>
                <a:ext cx="2254720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Fast Vortex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en-US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=0.5</m:t>
                    </m:r>
                  </m:oMath>
                </a14:m>
                <a:r>
                  <a:rPr lang="en-US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8" name="직사각형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8945" y="4800440"/>
                <a:ext cx="2254720" cy="369332"/>
              </a:xfrm>
              <a:prstGeom prst="rect">
                <a:avLst/>
              </a:prstGeom>
              <a:blipFill>
                <a:blip r:embed="rId4"/>
                <a:stretch>
                  <a:fillRect l="-2162" t="-8197" r="-1622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1" name="그룹 10"/>
          <p:cNvGrpSpPr/>
          <p:nvPr/>
        </p:nvGrpSpPr>
        <p:grpSpPr>
          <a:xfrm>
            <a:off x="316347" y="5054600"/>
            <a:ext cx="1828801" cy="1440180"/>
            <a:chOff x="417239" y="5044851"/>
            <a:chExt cx="1828801" cy="1440180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 rotWithShape="1">
            <a:blip r:embed="rId5"/>
            <a:srcRect l="3354" t="1358" r="3397" b="44738"/>
            <a:stretch/>
          </p:blipFill>
          <p:spPr>
            <a:xfrm>
              <a:off x="1331640" y="5044851"/>
              <a:ext cx="914400" cy="1440180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 rotWithShape="1">
            <a:blip r:embed="rId5"/>
            <a:srcRect l="4642" t="54690" r="2885" b="9374"/>
            <a:stretch/>
          </p:blipFill>
          <p:spPr>
            <a:xfrm>
              <a:off x="417239" y="5046551"/>
              <a:ext cx="906780" cy="9601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31094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2"/>
          <a:stretch/>
        </p:blipFill>
        <p:spPr>
          <a:xfrm>
            <a:off x="1072499" y="1279016"/>
            <a:ext cx="3390149" cy="183989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21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(Schlieren View)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432000" y="1012364"/>
            <a:ext cx="8712000" cy="5330136"/>
          </a:xfrm>
        </p:spPr>
        <p:txBody>
          <a:bodyPr/>
          <a:lstStyle/>
          <a:p>
            <a:r>
              <a:rPr lang="en-US" dirty="0"/>
              <a:t>Effects of numerical schemes</a:t>
            </a:r>
          </a:p>
        </p:txBody>
      </p:sp>
      <p:grpSp>
        <p:nvGrpSpPr>
          <p:cNvPr id="24" name="그룹 23"/>
          <p:cNvGrpSpPr/>
          <p:nvPr/>
        </p:nvGrpSpPr>
        <p:grpSpPr>
          <a:xfrm>
            <a:off x="432000" y="3025209"/>
            <a:ext cx="8309188" cy="3489742"/>
            <a:chOff x="264655" y="1256469"/>
            <a:chExt cx="8309188" cy="3489742"/>
          </a:xfrm>
        </p:grpSpPr>
        <p:grpSp>
          <p:nvGrpSpPr>
            <p:cNvPr id="18" name="그룹 17"/>
            <p:cNvGrpSpPr/>
            <p:nvPr/>
          </p:nvGrpSpPr>
          <p:grpSpPr>
            <a:xfrm>
              <a:off x="4485868" y="1256469"/>
              <a:ext cx="4043414" cy="1728000"/>
              <a:chOff x="319670" y="1283274"/>
              <a:chExt cx="4043414" cy="1728000"/>
            </a:xfrm>
          </p:grpSpPr>
          <p:pic>
            <p:nvPicPr>
              <p:cNvPr id="5" name="Picture 20"/>
              <p:cNvPicPr>
                <a:picLocks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084" y="1283274"/>
                <a:ext cx="3492000" cy="1728000"/>
              </a:xfrm>
              <a:prstGeom prst="rect">
                <a:avLst/>
              </a:prstGeom>
            </p:spPr>
          </p:pic>
          <p:pic>
            <p:nvPicPr>
              <p:cNvPr id="8" name="Picture 25"/>
              <p:cNvPicPr>
                <a:picLocks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670" y="1549767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15" name="직사각형 14"/>
              <p:cNvSpPr/>
              <p:nvPr/>
            </p:nvSpPr>
            <p:spPr>
              <a:xfrm>
                <a:off x="404812" y="1285468"/>
                <a:ext cx="13548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SNU1_P3_RQ300</a:t>
                </a:r>
              </a:p>
            </p:txBody>
          </p:sp>
        </p:grpSp>
        <p:grpSp>
          <p:nvGrpSpPr>
            <p:cNvPr id="19" name="그룹 18"/>
            <p:cNvGrpSpPr/>
            <p:nvPr/>
          </p:nvGrpSpPr>
          <p:grpSpPr>
            <a:xfrm>
              <a:off x="4530429" y="3012057"/>
              <a:ext cx="4043414" cy="1734154"/>
              <a:chOff x="319670" y="2999980"/>
              <a:chExt cx="4043414" cy="1734154"/>
            </a:xfrm>
          </p:grpSpPr>
          <p:pic>
            <p:nvPicPr>
              <p:cNvPr id="6" name="Picture 22"/>
              <p:cNvPicPr>
                <a:picLocks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71084" y="3006134"/>
                <a:ext cx="3492000" cy="1728000"/>
              </a:xfrm>
              <a:prstGeom prst="rect">
                <a:avLst/>
              </a:prstGeom>
            </p:spPr>
          </p:pic>
          <p:pic>
            <p:nvPicPr>
              <p:cNvPr id="9" name="Picture 26"/>
              <p:cNvPicPr>
                <a:picLocks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9670" y="3270825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17" name="직사각형 16"/>
              <p:cNvSpPr/>
              <p:nvPr/>
            </p:nvSpPr>
            <p:spPr>
              <a:xfrm>
                <a:off x="404812" y="2999980"/>
                <a:ext cx="1354858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SNU2_P3_RQ300</a:t>
                </a:r>
              </a:p>
            </p:txBody>
          </p:sp>
        </p:grpSp>
        <p:grpSp>
          <p:nvGrpSpPr>
            <p:cNvPr id="23" name="그룹 22"/>
            <p:cNvGrpSpPr/>
            <p:nvPr/>
          </p:nvGrpSpPr>
          <p:grpSpPr>
            <a:xfrm>
              <a:off x="291063" y="2986628"/>
              <a:ext cx="4108825" cy="1756506"/>
              <a:chOff x="4503276" y="1272768"/>
              <a:chExt cx="4108825" cy="1756506"/>
            </a:xfrm>
          </p:grpSpPr>
          <p:pic>
            <p:nvPicPr>
              <p:cNvPr id="7" name="Picture 24"/>
              <p:cNvPicPr>
                <a:picLocks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120101" y="1301274"/>
                <a:ext cx="3492000" cy="1728000"/>
              </a:xfrm>
              <a:prstGeom prst="rect">
                <a:avLst/>
              </a:prstGeom>
            </p:spPr>
          </p:pic>
          <p:pic>
            <p:nvPicPr>
              <p:cNvPr id="10" name="Picture 28"/>
              <p:cNvPicPr>
                <a:picLocks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3276" y="1549767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20" name="직사각형 19"/>
              <p:cNvSpPr/>
              <p:nvPr/>
            </p:nvSpPr>
            <p:spPr>
              <a:xfrm>
                <a:off x="4624464" y="1272768"/>
                <a:ext cx="122822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MU_P3_RQ300</a:t>
                </a:r>
              </a:p>
            </p:txBody>
          </p:sp>
        </p:grpSp>
        <p:grpSp>
          <p:nvGrpSpPr>
            <p:cNvPr id="22" name="그룹 21"/>
            <p:cNvGrpSpPr/>
            <p:nvPr/>
          </p:nvGrpSpPr>
          <p:grpSpPr>
            <a:xfrm>
              <a:off x="264655" y="1272768"/>
              <a:ext cx="4053868" cy="1728000"/>
              <a:chOff x="4505874" y="3137604"/>
              <a:chExt cx="4053868" cy="1728000"/>
            </a:xfrm>
          </p:grpSpPr>
          <p:pic>
            <p:nvPicPr>
              <p:cNvPr id="11" name="Picture 23">
                <a:extLst>
                  <a:ext uri="{FF2B5EF4-FFF2-40B4-BE49-F238E27FC236}">
                    <a16:creationId xmlns:a16="http://schemas.microsoft.com/office/drawing/2014/main" id="{67C8362C-D80F-4E24-A2D5-0FD2B429B037}"/>
                  </a:ext>
                </a:extLst>
              </p:cNvPr>
              <p:cNvPicPr>
                <a:picLocks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67742" y="3137604"/>
                <a:ext cx="3492000" cy="1728000"/>
              </a:xfrm>
              <a:prstGeom prst="rect">
                <a:avLst/>
              </a:prstGeom>
            </p:spPr>
          </p:pic>
          <p:pic>
            <p:nvPicPr>
              <p:cNvPr id="12" name="Picture 27">
                <a:extLst>
                  <a:ext uri="{FF2B5EF4-FFF2-40B4-BE49-F238E27FC236}">
                    <a16:creationId xmlns:a16="http://schemas.microsoft.com/office/drawing/2014/main" id="{7833D8E7-E868-4FF3-B9B7-C2D7347EA4B8}"/>
                  </a:ext>
                </a:extLst>
              </p:cNvPr>
              <p:cNvPicPr>
                <a:picLocks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05874" y="3425604"/>
                <a:ext cx="1440000" cy="1440000"/>
              </a:xfrm>
              <a:prstGeom prst="rect">
                <a:avLst/>
              </a:prstGeom>
            </p:spPr>
          </p:pic>
          <p:sp>
            <p:nvSpPr>
              <p:cNvPr id="21" name="직사각형 20"/>
              <p:cNvSpPr/>
              <p:nvPr/>
            </p:nvSpPr>
            <p:spPr>
              <a:xfrm>
                <a:off x="4664526" y="3148605"/>
                <a:ext cx="120257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KU_P3_RQ300</a:t>
                </a:r>
              </a:p>
            </p:txBody>
          </p:sp>
        </p:grpSp>
      </p:grpSp>
      <p:sp>
        <p:nvSpPr>
          <p:cNvPr id="25" name="내용 개체 틀 3"/>
          <p:cNvSpPr txBox="1">
            <a:spLocks/>
          </p:cNvSpPr>
          <p:nvPr/>
        </p:nvSpPr>
        <p:spPr>
          <a:xfrm>
            <a:off x="4212393" y="1167285"/>
            <a:ext cx="5090259" cy="1948955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dirty="0" smtClean="0"/>
              <a:t>Well-resolved </a:t>
            </a:r>
            <a:r>
              <a:rPr lang="en-US" altLang="ko-KR" dirty="0"/>
              <a:t>flow structures with much less DOFs</a:t>
            </a:r>
          </a:p>
          <a:p>
            <a:pPr lvl="2"/>
            <a:r>
              <a:rPr lang="en-US" dirty="0"/>
              <a:t>Vortex core splitting</a:t>
            </a:r>
            <a:endParaRPr lang="en-US" altLang="ko-KR" dirty="0"/>
          </a:p>
          <a:p>
            <a:pPr lvl="2"/>
            <a:r>
              <a:rPr lang="en-US" dirty="0"/>
              <a:t>Complex shock structure</a:t>
            </a:r>
          </a:p>
          <a:p>
            <a:pPr lvl="2"/>
            <a:r>
              <a:rPr lang="en-US" altLang="ko-KR" dirty="0"/>
              <a:t>Kelvin-Helmholtz instability along slip layer</a:t>
            </a:r>
          </a:p>
          <a:p>
            <a:pPr lvl="1"/>
            <a:r>
              <a:rPr lang="en-US" altLang="ko-KR" dirty="0"/>
              <a:t>Undesirable numerical artifacts</a:t>
            </a:r>
          </a:p>
          <a:p>
            <a:pPr lvl="2"/>
            <a:r>
              <a:rPr lang="en-US" dirty="0"/>
              <a:t>Shock-driven oscillations</a:t>
            </a:r>
          </a:p>
          <a:p>
            <a:pPr lvl="2"/>
            <a:r>
              <a:rPr lang="en-US" dirty="0"/>
              <a:t>Small scale wiggles</a:t>
            </a:r>
          </a:p>
          <a:p>
            <a:pPr lvl="2"/>
            <a:r>
              <a:rPr lang="en-US" dirty="0"/>
              <a:t>Spurious wave </a:t>
            </a:r>
            <a:r>
              <a:rPr lang="en-US" dirty="0" smtClean="0"/>
              <a:t>structures</a:t>
            </a:r>
            <a:endParaRPr lang="en-US" dirty="0"/>
          </a:p>
        </p:txBody>
      </p:sp>
      <p:pic>
        <p:nvPicPr>
          <p:cNvPr id="26" name="그림 25"/>
          <p:cNvPicPr>
            <a:picLocks noChangeAspect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5" y="1457129"/>
            <a:ext cx="1731423" cy="1731423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94940" y="1352529"/>
            <a:ext cx="84234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</p:spTree>
    <p:extLst>
      <p:ext uri="{BB962C8B-B14F-4D97-AF65-F5344CB8AC3E}">
        <p14:creationId xmlns:p14="http://schemas.microsoft.com/office/powerpoint/2010/main" val="3241304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그림 26"/>
          <p:cNvPicPr>
            <a:picLocks noChangeAspect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02"/>
          <a:stretch/>
        </p:blipFill>
        <p:spPr>
          <a:xfrm>
            <a:off x="1072499" y="1279016"/>
            <a:ext cx="3390149" cy="1839898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22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</a:t>
            </a:r>
            <a:r>
              <a:rPr lang="en-US" dirty="0" err="1"/>
              <a:t>Schlieren</a:t>
            </a:r>
            <a:r>
              <a:rPr lang="en-US" dirty="0"/>
              <a:t> View)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>
          <a:xfrm>
            <a:off x="432000" y="998510"/>
            <a:ext cx="8712000" cy="5330136"/>
          </a:xfrm>
        </p:spPr>
        <p:txBody>
          <a:bodyPr/>
          <a:lstStyle/>
          <a:p>
            <a:r>
              <a:rPr lang="en-US" dirty="0"/>
              <a:t>Effects of mesh types</a:t>
            </a:r>
          </a:p>
        </p:txBody>
      </p:sp>
      <p:grpSp>
        <p:nvGrpSpPr>
          <p:cNvPr id="19" name="그룹 18"/>
          <p:cNvGrpSpPr/>
          <p:nvPr/>
        </p:nvGrpSpPr>
        <p:grpSpPr>
          <a:xfrm>
            <a:off x="482908" y="4806675"/>
            <a:ext cx="4043414" cy="1734154"/>
            <a:chOff x="319670" y="2999980"/>
            <a:chExt cx="4043414" cy="1734154"/>
          </a:xfrm>
        </p:grpSpPr>
        <p:pic>
          <p:nvPicPr>
            <p:cNvPr id="6" name="Picture 22"/>
            <p:cNvPicPr>
              <a:picLocks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1084" y="3006134"/>
              <a:ext cx="3492000" cy="1728000"/>
            </a:xfrm>
            <a:prstGeom prst="rect">
              <a:avLst/>
            </a:prstGeom>
          </p:spPr>
        </p:pic>
        <p:pic>
          <p:nvPicPr>
            <p:cNvPr id="9" name="Picture 26"/>
            <p:cNvPicPr>
              <a:picLocks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9670" y="3270825"/>
              <a:ext cx="1440000" cy="1440000"/>
            </a:xfrm>
            <a:prstGeom prst="rect">
              <a:avLst/>
            </a:prstGeom>
          </p:spPr>
        </p:pic>
        <p:sp>
          <p:nvSpPr>
            <p:cNvPr id="17" name="직사각형 16"/>
            <p:cNvSpPr/>
            <p:nvPr/>
          </p:nvSpPr>
          <p:spPr>
            <a:xfrm>
              <a:off x="404812" y="2999980"/>
              <a:ext cx="1354858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SNU2_P3_RQ300</a:t>
              </a:r>
            </a:p>
          </p:txBody>
        </p:sp>
      </p:grpSp>
      <p:pic>
        <p:nvPicPr>
          <p:cNvPr id="26" name="그림 25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85" y="1457129"/>
            <a:ext cx="1731423" cy="1731423"/>
          </a:xfrm>
          <a:prstGeom prst="rect">
            <a:avLst/>
          </a:prstGeom>
        </p:spPr>
      </p:pic>
      <p:sp>
        <p:nvSpPr>
          <p:cNvPr id="28" name="직사각형 27"/>
          <p:cNvSpPr/>
          <p:nvPr/>
        </p:nvSpPr>
        <p:spPr>
          <a:xfrm>
            <a:off x="794940" y="1352529"/>
            <a:ext cx="84234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Reference</a:t>
            </a:r>
          </a:p>
        </p:txBody>
      </p:sp>
      <p:grpSp>
        <p:nvGrpSpPr>
          <p:cNvPr id="35" name="그룹 34"/>
          <p:cNvGrpSpPr/>
          <p:nvPr/>
        </p:nvGrpSpPr>
        <p:grpSpPr>
          <a:xfrm>
            <a:off x="4779374" y="4803335"/>
            <a:ext cx="4021365" cy="1728000"/>
            <a:chOff x="4788000" y="4777457"/>
            <a:chExt cx="4021365" cy="1728000"/>
          </a:xfrm>
        </p:grpSpPr>
        <p:pic>
          <p:nvPicPr>
            <p:cNvPr id="30" name="Picture 24"/>
            <p:cNvPicPr>
              <a:picLocks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7365" y="4777457"/>
              <a:ext cx="3492000" cy="1728000"/>
            </a:xfrm>
            <a:prstGeom prst="rect">
              <a:avLst/>
            </a:prstGeom>
          </p:spPr>
        </p:pic>
        <p:pic>
          <p:nvPicPr>
            <p:cNvPr id="32" name="Picture 28"/>
            <p:cNvPicPr>
              <a:picLocks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000" y="5053365"/>
              <a:ext cx="1440000" cy="1440000"/>
            </a:xfrm>
            <a:prstGeom prst="rect">
              <a:avLst/>
            </a:prstGeom>
          </p:spPr>
        </p:pic>
        <p:sp>
          <p:nvSpPr>
            <p:cNvPr id="34" name="직사각형 33"/>
            <p:cNvSpPr/>
            <p:nvPr/>
          </p:nvSpPr>
          <p:spPr>
            <a:xfrm>
              <a:off x="4914389" y="4785042"/>
              <a:ext cx="128592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SNU2_P3_IT300</a:t>
              </a:r>
            </a:p>
          </p:txBody>
        </p:sp>
      </p:grpSp>
      <p:sp>
        <p:nvSpPr>
          <p:cNvPr id="36" name="내용 개체 틀 3"/>
          <p:cNvSpPr txBox="1">
            <a:spLocks/>
          </p:cNvSpPr>
          <p:nvPr/>
        </p:nvSpPr>
        <p:spPr>
          <a:xfrm>
            <a:off x="4139823" y="1254369"/>
            <a:ext cx="5090259" cy="194895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altLang="ko-KR" dirty="0"/>
              <a:t>Large scale flow structure is still captured.</a:t>
            </a:r>
          </a:p>
          <a:p>
            <a:pPr lvl="2"/>
            <a:r>
              <a:rPr lang="en-US" altLang="ko-KR" dirty="0"/>
              <a:t>Higher resolution </a:t>
            </a:r>
            <a:r>
              <a:rPr lang="en-US" altLang="ko-KR" dirty="0" smtClean="0"/>
              <a:t>with </a:t>
            </a:r>
            <a:r>
              <a:rPr lang="en-US" altLang="ko-KR" dirty="0"/>
              <a:t>IT meshes results from the </a:t>
            </a:r>
            <a:endParaRPr lang="en-US" altLang="ko-KR" dirty="0" smtClean="0"/>
          </a:p>
          <a:p>
            <a:pPr marL="449263" lvl="2" indent="0">
              <a:buNone/>
            </a:pPr>
            <a:r>
              <a:rPr lang="en-US" altLang="ko-KR" dirty="0"/>
              <a:t> </a:t>
            </a:r>
            <a:r>
              <a:rPr lang="en-US" altLang="ko-KR" dirty="0" smtClean="0"/>
              <a:t>     increase </a:t>
            </a:r>
            <a:r>
              <a:rPr lang="en-US" altLang="ko-KR" dirty="0"/>
              <a:t>of DOF.</a:t>
            </a:r>
          </a:p>
          <a:p>
            <a:pPr lvl="2"/>
            <a:endParaRPr lang="en-US" altLang="ko-KR" sz="700" dirty="0"/>
          </a:p>
          <a:p>
            <a:pPr lvl="1"/>
            <a:r>
              <a:rPr lang="en-US" altLang="ko-KR" dirty="0"/>
              <a:t>Mesh type dependence of numerical artifacts</a:t>
            </a:r>
          </a:p>
          <a:p>
            <a:pPr lvl="2"/>
            <a:r>
              <a:rPr lang="en-US" altLang="ko-KR" dirty="0"/>
              <a:t>Shock-driven oscillation patterns</a:t>
            </a:r>
          </a:p>
          <a:p>
            <a:pPr marL="266700" lvl="1" indent="0">
              <a:buNone/>
            </a:pPr>
            <a:endParaRPr lang="en-US" altLang="ko-KR" dirty="0"/>
          </a:p>
        </p:txBody>
      </p:sp>
      <p:grpSp>
        <p:nvGrpSpPr>
          <p:cNvPr id="25" name="그룹 6"/>
          <p:cNvGrpSpPr/>
          <p:nvPr/>
        </p:nvGrpSpPr>
        <p:grpSpPr>
          <a:xfrm>
            <a:off x="491534" y="3063838"/>
            <a:ext cx="4132499" cy="1774371"/>
            <a:chOff x="432000" y="3167352"/>
            <a:chExt cx="4132499" cy="1774371"/>
          </a:xfrm>
        </p:grpSpPr>
        <p:pic>
          <p:nvPicPr>
            <p:cNvPr id="37" name="Picture 20"/>
            <p:cNvPicPr>
              <a:picLocks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2499" y="3213723"/>
              <a:ext cx="3492000" cy="1728000"/>
            </a:xfrm>
            <a:prstGeom prst="rect">
              <a:avLst/>
            </a:prstGeom>
          </p:spPr>
        </p:pic>
        <p:pic>
          <p:nvPicPr>
            <p:cNvPr id="38" name="Picture 25"/>
            <p:cNvPicPr>
              <a:picLocks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000" y="3458315"/>
              <a:ext cx="1440000" cy="1440000"/>
            </a:xfrm>
            <a:prstGeom prst="rect">
              <a:avLst/>
            </a:prstGeom>
          </p:spPr>
        </p:pic>
        <p:sp>
          <p:nvSpPr>
            <p:cNvPr id="39" name="직사각형 36"/>
            <p:cNvSpPr/>
            <p:nvPr/>
          </p:nvSpPr>
          <p:spPr>
            <a:xfrm>
              <a:off x="578584" y="3167352"/>
              <a:ext cx="1228221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MU_P1_RQ300</a:t>
              </a:r>
            </a:p>
          </p:txBody>
        </p:sp>
      </p:grpSp>
      <p:grpSp>
        <p:nvGrpSpPr>
          <p:cNvPr id="40" name="그룹 9"/>
          <p:cNvGrpSpPr/>
          <p:nvPr/>
        </p:nvGrpSpPr>
        <p:grpSpPr>
          <a:xfrm>
            <a:off x="4729048" y="3106516"/>
            <a:ext cx="4133121" cy="1731693"/>
            <a:chOff x="4669514" y="3210030"/>
            <a:chExt cx="4133121" cy="1731693"/>
          </a:xfrm>
        </p:grpSpPr>
        <p:pic>
          <p:nvPicPr>
            <p:cNvPr id="41" name="Picture 22"/>
            <p:cNvPicPr>
              <a:picLocks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0635" y="3213723"/>
              <a:ext cx="3492000" cy="1728000"/>
            </a:xfrm>
            <a:prstGeom prst="rect">
              <a:avLst/>
            </a:prstGeom>
          </p:spPr>
        </p:pic>
        <p:pic>
          <p:nvPicPr>
            <p:cNvPr id="42" name="Picture 26"/>
            <p:cNvPicPr>
              <a:picLocks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69514" y="3489023"/>
              <a:ext cx="1440000" cy="1440000"/>
            </a:xfrm>
            <a:prstGeom prst="rect">
              <a:avLst/>
            </a:prstGeom>
          </p:spPr>
        </p:pic>
        <p:sp>
          <p:nvSpPr>
            <p:cNvPr id="43" name="직사각형 37"/>
            <p:cNvSpPr/>
            <p:nvPr/>
          </p:nvSpPr>
          <p:spPr>
            <a:xfrm>
              <a:off x="4858492" y="3210030"/>
              <a:ext cx="1159293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12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MU_P1_IT300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526962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(Line 1)</a:t>
            </a:r>
          </a:p>
        </p:txBody>
      </p:sp>
      <p:sp>
        <p:nvSpPr>
          <p:cNvPr id="9" name="내용 개체 틀 3"/>
          <p:cNvSpPr txBox="1">
            <a:spLocks/>
          </p:cNvSpPr>
          <p:nvPr/>
        </p:nvSpPr>
        <p:spPr>
          <a:xfrm>
            <a:off x="432000" y="1077685"/>
            <a:ext cx="8712000" cy="190681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 smtClean="0"/>
              <a:t>Well-resolved </a:t>
            </a:r>
            <a:r>
              <a:rPr lang="en-US" altLang="ko-KR" dirty="0"/>
              <a:t>large scale flow structure along Line 1</a:t>
            </a:r>
          </a:p>
          <a:p>
            <a:pPr lvl="1"/>
            <a:r>
              <a:rPr lang="en-US" altLang="ko-KR" dirty="0"/>
              <a:t>Shock and vortex core are captured.</a:t>
            </a:r>
          </a:p>
          <a:p>
            <a:pPr lvl="1"/>
            <a:r>
              <a:rPr lang="en-US" altLang="ko-KR" dirty="0"/>
              <a:t>Numerical artifacts around the shock and outflow region are clearly shown.</a:t>
            </a:r>
          </a:p>
          <a:p>
            <a:r>
              <a:rPr lang="en-US" altLang="ko-KR" dirty="0"/>
              <a:t>Solution behavior around vortex core</a:t>
            </a:r>
          </a:p>
          <a:p>
            <a:pPr lvl="1"/>
            <a:r>
              <a:rPr lang="en-US" altLang="ko-KR" dirty="0"/>
              <a:t>Location and depth of the vortex core are different with various schemes. </a:t>
            </a:r>
          </a:p>
          <a:p>
            <a:pPr lvl="1"/>
            <a:r>
              <a:rPr lang="en-US" altLang="ko-KR" dirty="0"/>
              <a:t>Some schemes show numerical artifacts that are different from </a:t>
            </a:r>
            <a:r>
              <a:rPr lang="en-US" altLang="ko-KR" dirty="0" smtClean="0"/>
              <a:t>the reference </a:t>
            </a:r>
            <a:r>
              <a:rPr lang="en-US" altLang="ko-KR" dirty="0"/>
              <a:t>solution.</a:t>
            </a:r>
          </a:p>
        </p:txBody>
      </p:sp>
      <p:pic>
        <p:nvPicPr>
          <p:cNvPr id="12" name="내용 개체 틀 4"/>
          <p:cNvPicPr>
            <a:picLocks noGrp="1" noChangeAspect="1"/>
          </p:cNvPicPr>
          <p:nvPr>
            <p:ph sz="quarter" idx="11"/>
          </p:nvPr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672" y="3155643"/>
            <a:ext cx="4453455" cy="3339137"/>
          </a:xfrm>
          <a:solidFill>
            <a:schemeClr val="bg1"/>
          </a:solidFill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18" y="3147651"/>
            <a:ext cx="4453455" cy="3339137"/>
          </a:xfrm>
          <a:prstGeom prst="rect">
            <a:avLst/>
          </a:prstGeom>
        </p:spPr>
      </p:pic>
      <p:sp>
        <p:nvSpPr>
          <p:cNvPr id="14" name="직사각형 13"/>
          <p:cNvSpPr/>
          <p:nvPr/>
        </p:nvSpPr>
        <p:spPr>
          <a:xfrm>
            <a:off x="2019240" y="3688804"/>
            <a:ext cx="821410" cy="152012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직사각형 14"/>
          <p:cNvSpPr/>
          <p:nvPr/>
        </p:nvSpPr>
        <p:spPr>
          <a:xfrm>
            <a:off x="730353" y="3169195"/>
            <a:ext cx="12025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1 (RQ250)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5183808" y="3124759"/>
            <a:ext cx="2160335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1 (Vortex Core Close-up)</a:t>
            </a:r>
          </a:p>
        </p:txBody>
      </p:sp>
    </p:spTree>
    <p:extLst>
      <p:ext uri="{BB962C8B-B14F-4D97-AF65-F5344CB8AC3E}">
        <p14:creationId xmlns:p14="http://schemas.microsoft.com/office/powerpoint/2010/main" val="1612740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(Line 1)</a:t>
            </a:r>
          </a:p>
        </p:txBody>
      </p:sp>
      <p:pic>
        <p:nvPicPr>
          <p:cNvPr id="7" name="내용 개체 틀 6"/>
          <p:cNvPicPr>
            <a:picLocks noGrp="1" noChangeAspect="1"/>
          </p:cNvPicPr>
          <p:nvPr>
            <p:ph sz="quarter" idx="11"/>
          </p:nvPr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860" r="27473" b="6667"/>
          <a:stretch/>
        </p:blipFill>
        <p:spPr>
          <a:xfrm>
            <a:off x="-148676" y="3660586"/>
            <a:ext cx="3726159" cy="2791782"/>
          </a:xfrm>
        </p:spPr>
      </p:pic>
      <p:graphicFrame>
        <p:nvGraphicFramePr>
          <p:cNvPr id="12" name="표 11">
            <a:extLst>
              <a:ext uri="{FF2B5EF4-FFF2-40B4-BE49-F238E27FC236}">
                <a16:creationId xmlns:a16="http://schemas.microsoft.com/office/drawing/2014/main" id="{D28ED33C-EC1E-4813-AF75-9B2B9834F2C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8309255"/>
              </p:ext>
            </p:extLst>
          </p:nvPr>
        </p:nvGraphicFramePr>
        <p:xfrm>
          <a:off x="3681671" y="3744108"/>
          <a:ext cx="5279570" cy="243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33832">
                  <a:extLst>
                    <a:ext uri="{9D8B030D-6E8A-4147-A177-3AD203B41FA5}">
                      <a16:colId xmlns:a16="http://schemas.microsoft.com/office/drawing/2014/main" val="3082719902"/>
                    </a:ext>
                  </a:extLst>
                </a:gridCol>
                <a:gridCol w="1030778">
                  <a:extLst>
                    <a:ext uri="{9D8B030D-6E8A-4147-A177-3AD203B41FA5}">
                      <a16:colId xmlns:a16="http://schemas.microsoft.com/office/drawing/2014/main" val="409387497"/>
                    </a:ext>
                  </a:extLst>
                </a:gridCol>
                <a:gridCol w="878740">
                  <a:extLst>
                    <a:ext uri="{9D8B030D-6E8A-4147-A177-3AD203B41FA5}">
                      <a16:colId xmlns:a16="http://schemas.microsoft.com/office/drawing/2014/main" val="1735560627"/>
                    </a:ext>
                  </a:extLst>
                </a:gridCol>
                <a:gridCol w="878740">
                  <a:extLst>
                    <a:ext uri="{9D8B030D-6E8A-4147-A177-3AD203B41FA5}">
                      <a16:colId xmlns:a16="http://schemas.microsoft.com/office/drawing/2014/main" val="194997634"/>
                    </a:ext>
                  </a:extLst>
                </a:gridCol>
                <a:gridCol w="878740">
                  <a:extLst>
                    <a:ext uri="{9D8B030D-6E8A-4147-A177-3AD203B41FA5}">
                      <a16:colId xmlns:a16="http://schemas.microsoft.com/office/drawing/2014/main" val="3338872977"/>
                    </a:ext>
                  </a:extLst>
                </a:gridCol>
                <a:gridCol w="878740">
                  <a:extLst>
                    <a:ext uri="{9D8B030D-6E8A-4147-A177-3AD203B41FA5}">
                      <a16:colId xmlns:a16="http://schemas.microsoft.com/office/drawing/2014/main" val="2322102524"/>
                    </a:ext>
                  </a:extLst>
                </a:gridCol>
              </a:tblGrid>
              <a:tr h="334383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SNU1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SNU2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00668"/>
                  </a:ext>
                </a:extLst>
              </a:tr>
              <a:tr h="47370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RQ150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Variation</a:t>
                      </a:r>
                      <a:r>
                        <a:rPr lang="en-US" altLang="ko-KR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altLang="ko-K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1.069</a:t>
                      </a:r>
                      <a:endParaRPr lang="ko-KR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1.452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1.099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0.9942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474341710"/>
                  </a:ext>
                </a:extLst>
              </a:tr>
              <a:tr h="473709">
                <a:tc vMerge="1">
                  <a:txBody>
                    <a:bodyPr/>
                    <a:lstStyle/>
                    <a:p>
                      <a:pPr algn="ctr" latinLnBrk="1"/>
                      <a:endParaRPr lang="en-US" altLang="ko-K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 Undershoot</a:t>
                      </a:r>
                      <a:r>
                        <a:rPr lang="en-US" altLang="ko-KR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2.069E-2</a:t>
                      </a:r>
                      <a:endParaRPr lang="ko-KR" altLang="en-US" sz="1400" baseline="30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1.189E-2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7.077E-3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3.460E-7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2379898165"/>
                  </a:ext>
                </a:extLst>
              </a:tr>
              <a:tr h="47370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RQ250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Variation</a:t>
                      </a:r>
                      <a:r>
                        <a:rPr lang="en-US" altLang="ko-KR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en-US" altLang="ko-KR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1.212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1.177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0.9995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1.000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1043336761"/>
                  </a:ext>
                </a:extLst>
              </a:tr>
              <a:tr h="473709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  <a:r>
                        <a:rPr lang="en-US" altLang="ko-KR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Undershoot</a:t>
                      </a:r>
                      <a:r>
                        <a:rPr lang="en-US" altLang="ko-KR" sz="1400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1.370E-8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4.939E-3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4.082E-11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1.254E-7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5720" marR="45720" anchor="ctr"/>
                </a:tc>
                <a:extLst>
                  <a:ext uri="{0D108BD9-81ED-4DB2-BD59-A6C34878D82A}">
                    <a16:rowId xmlns:a16="http://schemas.microsoft.com/office/drawing/2014/main" val="3506088492"/>
                  </a:ext>
                </a:extLst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내용 개체 틀 3"/>
              <p:cNvSpPr txBox="1">
                <a:spLocks/>
              </p:cNvSpPr>
              <p:nvPr/>
            </p:nvSpPr>
            <p:spPr>
              <a:xfrm>
                <a:off x="432000" y="1123200"/>
                <a:ext cx="8712000" cy="533013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>
                      <a:lumMod val="75000"/>
                    </a:schemeClr>
                  </a:buClr>
                  <a:buFont typeface="Wingdings" pitchFamily="2" charset="2"/>
                  <a:buChar char="l"/>
                  <a:defRPr sz="1800" b="1" kern="1200" baseline="0">
                    <a:solidFill>
                      <a:srgbClr val="003366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1pPr>
                <a:lvl2pPr marL="534988" indent="-268288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70C0"/>
                  </a:buClr>
                  <a:buFont typeface="Wingdings" pitchFamily="2" charset="2"/>
                  <a:buChar char="l"/>
                  <a:defRPr sz="1600" b="1" kern="1200" baseline="0">
                    <a:solidFill>
                      <a:srgbClr val="336699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2pPr>
                <a:lvl3pPr marL="715963" indent="-2667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4">
                      <a:lumMod val="60000"/>
                      <a:lumOff val="40000"/>
                    </a:schemeClr>
                  </a:buClr>
                  <a:buFont typeface="Wingdings" pitchFamily="2" charset="2"/>
                  <a:buChar char="l"/>
                  <a:defRPr sz="1400" kern="1200" baseline="0">
                    <a:solidFill>
                      <a:srgbClr val="5F5F5F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3pPr>
                <a:lvl4pPr marL="801688" indent="-1714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38BA3"/>
                  </a:buClr>
                  <a:buFont typeface="Wingdings" pitchFamily="2" charset="2"/>
                  <a:buChar char="l"/>
                  <a:defRPr sz="1200" kern="1200" baseline="0">
                    <a:solidFill>
                      <a:schemeClr val="tx1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4pPr>
                <a:lvl5pPr marL="982663" indent="-180975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2060"/>
                  </a:buClr>
                  <a:buFont typeface="Arial" pitchFamily="34" charset="0"/>
                  <a:buChar char="•"/>
                  <a:defRPr sz="1000" kern="1200" baseline="0">
                    <a:solidFill>
                      <a:schemeClr val="tx1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/>
                  <a:t>Solution behavior around the stationary shock</a:t>
                </a:r>
              </a:p>
              <a:p>
                <a:pPr lvl="1"/>
                <a:r>
                  <a:rPr lang="en-US" altLang="ko-KR" dirty="0"/>
                  <a:t>Shock thickness is different with various schemes.</a:t>
                </a:r>
              </a:p>
              <a:p>
                <a:pPr lvl="1"/>
                <a:r>
                  <a:rPr lang="en-US" altLang="ko-KR" dirty="0"/>
                  <a:t>Monotonicity of the shock may not be satisfied.</a:t>
                </a:r>
              </a:p>
              <a:p>
                <a:r>
                  <a:rPr lang="en-US" altLang="ko-KR" dirty="0" smtClean="0"/>
                  <a:t>Evaluation of shock monotonicity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Total variation and maximum undershoot normalized by the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shock</a:t>
                </a:r>
                <a:r>
                  <a:rPr lang="ko-KR" altLang="en-US" dirty="0"/>
                  <a:t> </a:t>
                </a:r>
                <a:r>
                  <a:rPr lang="en-US" altLang="ko-KR" dirty="0"/>
                  <a:t>strength on the region containing the shock,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𝟒𝟕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𝟓</m:t>
                    </m:r>
                  </m:oMath>
                </a14:m>
                <a:r>
                  <a:rPr lang="en-US" altLang="ko-KR" dirty="0"/>
                  <a:t>.</a:t>
                </a:r>
              </a:p>
              <a:p>
                <a:pPr lvl="1"/>
                <a:r>
                  <a:rPr lang="en-US" altLang="ko-KR" dirty="0"/>
                  <a:t>Non-monotonic shock profile shows either large total variation or large maximum undershoot.</a:t>
                </a:r>
              </a:p>
            </p:txBody>
          </p:sp>
        </mc:Choice>
        <mc:Fallback xmlns="">
          <p:sp>
            <p:nvSpPr>
              <p:cNvPr id="13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123200"/>
                <a:ext cx="8712000" cy="5330136"/>
              </a:xfrm>
              <a:prstGeom prst="rect">
                <a:avLst/>
              </a:prstGeom>
              <a:blipFill>
                <a:blip r:embed="rId3"/>
                <a:stretch>
                  <a:fillRect l="-490" t="-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내용 개체 틀 6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17" t="60325" r="10820" b="12812"/>
          <a:stretch/>
        </p:blipFill>
        <p:spPr>
          <a:xfrm>
            <a:off x="2634507" y="5186818"/>
            <a:ext cx="942976" cy="102870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6" name="직사각형 15"/>
          <p:cNvSpPr/>
          <p:nvPr/>
        </p:nvSpPr>
        <p:spPr>
          <a:xfrm>
            <a:off x="430193" y="3404626"/>
            <a:ext cx="1760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1 (Shock Close-up)</a:t>
            </a:r>
          </a:p>
        </p:txBody>
      </p:sp>
      <p:sp>
        <p:nvSpPr>
          <p:cNvPr id="17" name="직사각형 16"/>
          <p:cNvSpPr/>
          <p:nvPr/>
        </p:nvSpPr>
        <p:spPr>
          <a:xfrm>
            <a:off x="3564044" y="3425665"/>
            <a:ext cx="425834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Monotonicity across Shock (</a:t>
            </a:r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on RQ meshes)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/>
              <p:cNvSpPr/>
              <p:nvPr/>
            </p:nvSpPr>
            <p:spPr>
              <a:xfrm>
                <a:off x="3645130" y="6171201"/>
                <a:ext cx="4013086" cy="28116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*: </a:t>
                </a:r>
                <a:r>
                  <a:rPr lang="en-US" sz="1200" b="1" dirty="0" smtClean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Normalized </a:t>
                </a:r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by the shock strength (</a:t>
                </a:r>
                <a14:m>
                  <m:oMath xmlns:m="http://schemas.openxmlformats.org/officeDocument/2006/math">
                    <m:r>
                      <a:rPr lang="en-US" sz="1200" b="1" i="0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𝚫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𝝆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≈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𝟖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.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𝟔𝟐𝟎</m:t>
                    </m:r>
                    <m:r>
                      <a:rPr lang="en-US" sz="1200" b="1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×</m:t>
                    </m:r>
                    <m:sSup>
                      <m:sSupPr>
                        <m:ctrlP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en-US" sz="1200" b="1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𝟏𝟎</m:t>
                        </m:r>
                      </m:e>
                      <m:sup>
                        <m:r>
                          <a:rPr lang="en-US" sz="1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1200" b="1" i="0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𝟏</m:t>
                        </m:r>
                      </m:sup>
                    </m:sSup>
                  </m:oMath>
                </a14:m>
                <a:r>
                  <a:rPr lang="en-US" sz="1200" b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</a:p>
            </p:txBody>
          </p:sp>
        </mc:Choice>
        <mc:Fallback xmlns="">
          <p:sp>
            <p:nvSpPr>
              <p:cNvPr id="10" name="직사각형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5130" y="6171201"/>
                <a:ext cx="4013086" cy="281167"/>
              </a:xfrm>
              <a:prstGeom prst="rect">
                <a:avLst/>
              </a:prstGeom>
              <a:blipFill>
                <a:blip r:embed="rId4"/>
                <a:stretch>
                  <a:fillRect b="-1739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2671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Results (Line 1)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3D26F6C9-A029-43F2-8A7A-4FD5BB56EBCF}"/>
                  </a:ext>
                </a:extLst>
              </p:cNvPr>
              <p:cNvSpPr>
                <a:spLocks noGrp="1"/>
              </p:cNvSpPr>
              <p:nvPr>
                <p:ph sz="quarter" idx="11"/>
              </p:nvPr>
            </p:nvSpPr>
            <p:spPr>
              <a:xfrm>
                <a:off x="432000" y="1123200"/>
                <a:ext cx="4165599" cy="5330136"/>
              </a:xfrm>
            </p:spPr>
            <p:txBody>
              <a:bodyPr/>
              <a:lstStyle/>
              <a:p>
                <a:r>
                  <a:rPr lang="en-US" altLang="ko-KR" dirty="0"/>
                  <a:t>Computation of error and order-of-accuracy along Line 1</a:t>
                </a:r>
              </a:p>
              <a:p>
                <a:pPr lvl="1"/>
                <a:r>
                  <a:rPr lang="en-US" altLang="ko-KR" dirty="0"/>
                  <a:t>Post-shock region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𝒙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≥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𝟗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altLang="ko-KR" dirty="0"/>
                  <a:t> is considered to compute errors with </a:t>
                </a:r>
                <a:r>
                  <a:rPr lang="en-US" altLang="ko-KR" dirty="0" smtClean="0"/>
                  <a:t>the </a:t>
                </a:r>
                <a:r>
                  <a:rPr lang="en-US" altLang="ko-KR" dirty="0" smtClean="0"/>
                  <a:t>filtered </a:t>
                </a:r>
                <a:r>
                  <a:rPr lang="en-US" altLang="ko-KR" dirty="0" smtClean="0"/>
                  <a:t>reference </a:t>
                </a:r>
                <a:r>
                  <a:rPr lang="en-US" altLang="ko-KR" dirty="0"/>
                  <a:t>solution.</a:t>
                </a:r>
              </a:p>
              <a:p>
                <a:pPr lvl="1"/>
                <a:r>
                  <a:rPr lang="en-US" altLang="ko-KR" dirty="0"/>
                  <a:t>Order-of-accuracy is degraded from formal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US" altLang="ko-KR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𝒏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+</m:t>
                            </m:r>
                            <m:r>
                              <a:rPr lang="en-US" altLang="ko-KR" i="1">
                                <a:latin typeface="Cambria Math" panose="02040503050406030204" pitchFamily="18" charset="0"/>
                              </a:rPr>
                              <m:t>𝟏</m:t>
                            </m:r>
                          </m:e>
                        </m:d>
                      </m:e>
                      <m:sup>
                        <m:r>
                          <a:rPr lang="en-US" altLang="ko-KR" i="1">
                            <a:latin typeface="Cambria Math" panose="02040503050406030204" pitchFamily="18" charset="0"/>
                          </a:rPr>
                          <m:t>𝒕𝒉</m:t>
                        </m:r>
                      </m:sup>
                    </m:sSup>
                  </m:oMath>
                </a14:m>
                <a:r>
                  <a:rPr lang="en-US" altLang="ko-KR" dirty="0"/>
                  <a:t>-order accuracy</a:t>
                </a:r>
                <a:br>
                  <a:rPr lang="en-US" altLang="ko-KR" dirty="0"/>
                </a:br>
                <a:r>
                  <a:rPr lang="en-US" altLang="ko-KR" dirty="0"/>
                  <a:t>for </a:t>
                </a:r>
                <a:r>
                  <a:rPr lang="en-US" altLang="ko-KR" i="1" dirty="0" err="1"/>
                  <a:t>Pn</a:t>
                </a:r>
                <a:r>
                  <a:rPr lang="en-US" altLang="ko-KR" dirty="0"/>
                  <a:t> approximation.</a:t>
                </a:r>
              </a:p>
              <a:p>
                <a:pPr lvl="2"/>
                <a:r>
                  <a:rPr lang="en-US" altLang="ko-KR" dirty="0"/>
                  <a:t>All schemes </a:t>
                </a:r>
                <a:r>
                  <a:rPr lang="en-US" altLang="ko-KR" dirty="0" smtClean="0"/>
                  <a:t>show </a:t>
                </a:r>
                <a:r>
                  <a:rPr lang="en-US" altLang="ko-KR" dirty="0"/>
                  <a:t>approximately ~ 2</a:t>
                </a:r>
                <a:r>
                  <a:rPr lang="en-US" altLang="ko-KR" baseline="30000" dirty="0"/>
                  <a:t>nd</a:t>
                </a:r>
                <a:r>
                  <a:rPr lang="en-US" altLang="ko-KR" dirty="0"/>
                  <a:t> ~ </a:t>
                </a:r>
                <a:r>
                  <a:rPr lang="en-US" altLang="ko-KR" dirty="0" smtClean="0"/>
                  <a:t>-</a:t>
                </a:r>
                <a:r>
                  <a:rPr lang="en-US" altLang="ko-KR" dirty="0"/>
                  <a:t>order accuracy.</a:t>
                </a:r>
              </a:p>
              <a:p>
                <a:pPr lvl="1"/>
                <a:r>
                  <a:rPr lang="en-US" altLang="ko-KR" dirty="0"/>
                  <a:t>Computed errors show slower change in coarser meshes and tend to decrease faster in finer meshes.</a:t>
                </a:r>
              </a:p>
              <a:p>
                <a:pPr lvl="2"/>
                <a:r>
                  <a:rPr lang="en-US" altLang="ko-KR" dirty="0"/>
                  <a:t>Grid size may act as a threshold of numerical error.</a:t>
                </a:r>
              </a:p>
              <a:p>
                <a:endParaRPr lang="ko-KR" altLang="en-US" dirty="0"/>
              </a:p>
            </p:txBody>
          </p:sp>
        </mc:Choice>
        <mc:Fallback>
          <p:sp>
            <p:nvSpPr>
              <p:cNvPr id="7" name="내용 개체 틀 6">
                <a:extLst>
                  <a:ext uri="{FF2B5EF4-FFF2-40B4-BE49-F238E27FC236}">
                    <a16:creationId xmlns:a16="http://schemas.microsoft.com/office/drawing/2014/main" id="{3D26F6C9-A029-43F2-8A7A-4FD5BB56EBC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xfrm>
                <a:off x="432000" y="1123200"/>
                <a:ext cx="4165599" cy="5330136"/>
              </a:xfrm>
              <a:blipFill>
                <a:blip r:embed="rId2"/>
                <a:stretch>
                  <a:fillRect l="-1025" t="-571" r="-586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직사각형 15"/>
          <p:cNvSpPr/>
          <p:nvPr/>
        </p:nvSpPr>
        <p:spPr>
          <a:xfrm>
            <a:off x="5015408" y="5302996"/>
            <a:ext cx="393005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Refinement Tests along Line 1 in Post-shock Region</a:t>
            </a:r>
          </a:p>
        </p:txBody>
      </p:sp>
      <p:grpSp>
        <p:nvGrpSpPr>
          <p:cNvPr id="8" name="그룹 7">
            <a:extLst>
              <a:ext uri="{FF2B5EF4-FFF2-40B4-BE49-F238E27FC236}">
                <a16:creationId xmlns:a16="http://schemas.microsoft.com/office/drawing/2014/main" id="{C0C3971F-E5BF-4A27-A3B3-3A7D44D36346}"/>
              </a:ext>
            </a:extLst>
          </p:cNvPr>
          <p:cNvGrpSpPr/>
          <p:nvPr/>
        </p:nvGrpSpPr>
        <p:grpSpPr>
          <a:xfrm>
            <a:off x="4626400" y="1555003"/>
            <a:ext cx="4379298" cy="3747993"/>
            <a:chOff x="4626400" y="1555003"/>
            <a:chExt cx="4379298" cy="3747993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47" r="7546"/>
            <a:stretch/>
          </p:blipFill>
          <p:spPr>
            <a:xfrm>
              <a:off x="4626400" y="1555003"/>
              <a:ext cx="4379298" cy="3747993"/>
            </a:xfrm>
            <a:prstGeom prst="rect">
              <a:avLst/>
            </a:prstGeom>
          </p:spPr>
        </p:pic>
        <p:pic>
          <p:nvPicPr>
            <p:cNvPr id="6" name="그림 5">
              <a:extLst>
                <a:ext uri="{FF2B5EF4-FFF2-40B4-BE49-F238E27FC236}">
                  <a16:creationId xmlns:a16="http://schemas.microsoft.com/office/drawing/2014/main" id="{0F5A93EC-876A-4A21-BAA4-B1FCE64B56C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52" t="63497" r="10762" b="12878"/>
            <a:stretch/>
          </p:blipFill>
          <p:spPr>
            <a:xfrm>
              <a:off x="8001053" y="3959046"/>
              <a:ext cx="911400" cy="8829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18815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>
            <a:extLst>
              <a:ext uri="{FF2B5EF4-FFF2-40B4-BE49-F238E27FC236}">
                <a16:creationId xmlns:a16="http://schemas.microsoft.com/office/drawing/2014/main" id="{D7B6E037-1FA0-4FB0-9BD3-2C310C28B07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14" t="5179" r="7664" b="2978"/>
          <a:stretch/>
        </p:blipFill>
        <p:spPr>
          <a:xfrm>
            <a:off x="286247" y="3145138"/>
            <a:ext cx="4007442" cy="3171135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(Line 3)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내용 개체 틀 3"/>
              <p:cNvSpPr txBox="1">
                <a:spLocks/>
              </p:cNvSpPr>
              <p:nvPr/>
            </p:nvSpPr>
            <p:spPr>
              <a:xfrm>
                <a:off x="432000" y="1077684"/>
                <a:ext cx="8712000" cy="235131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342900" indent="-3429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tx2">
                      <a:lumMod val="75000"/>
                    </a:schemeClr>
                  </a:buClr>
                  <a:buFont typeface="Wingdings" pitchFamily="2" charset="2"/>
                  <a:buChar char="l"/>
                  <a:defRPr sz="1800" b="1" kern="1200" baseline="0">
                    <a:solidFill>
                      <a:srgbClr val="003366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1pPr>
                <a:lvl2pPr marL="534988" indent="-268288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70C0"/>
                  </a:buClr>
                  <a:buFont typeface="Wingdings" pitchFamily="2" charset="2"/>
                  <a:buChar char="l"/>
                  <a:defRPr sz="1600" b="1" kern="1200" baseline="0">
                    <a:solidFill>
                      <a:srgbClr val="336699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2pPr>
                <a:lvl3pPr marL="715963" indent="-26670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chemeClr val="accent4">
                      <a:lumMod val="60000"/>
                      <a:lumOff val="40000"/>
                    </a:schemeClr>
                  </a:buClr>
                  <a:buFont typeface="Wingdings" pitchFamily="2" charset="2"/>
                  <a:buChar char="l"/>
                  <a:defRPr sz="1400" kern="1200" baseline="0">
                    <a:solidFill>
                      <a:srgbClr val="5F5F5F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3pPr>
                <a:lvl4pPr marL="801688" indent="-171450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338BA3"/>
                  </a:buClr>
                  <a:buFont typeface="Wingdings" pitchFamily="2" charset="2"/>
                  <a:buChar char="l"/>
                  <a:defRPr sz="1200" kern="1200" baseline="0">
                    <a:solidFill>
                      <a:schemeClr val="tx1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4pPr>
                <a:lvl5pPr marL="982663" indent="-180975" algn="l" rtl="0" eaLnBrk="0" fontAlgn="base" latinLnBrk="1" hangingPunct="0">
                  <a:spcBef>
                    <a:spcPct val="20000"/>
                  </a:spcBef>
                  <a:spcAft>
                    <a:spcPct val="0"/>
                  </a:spcAft>
                  <a:buClr>
                    <a:srgbClr val="002060"/>
                  </a:buClr>
                  <a:buFont typeface="Arial" pitchFamily="34" charset="0"/>
                  <a:buChar char="•"/>
                  <a:defRPr sz="1000" kern="1200" baseline="0">
                    <a:solidFill>
                      <a:schemeClr val="tx1"/>
                    </a:solidFill>
                    <a:latin typeface="Times New Roman" pitchFamily="18" charset="0"/>
                    <a:ea typeface="맑은 고딕" pitchFamily="50" charset="-127"/>
                    <a:cs typeface="Times New Roman" pitchFamily="18" charset="0"/>
                  </a:defRPr>
                </a:lvl5pPr>
                <a:lvl6pPr marL="25146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1" hangingPunct="1">
                  <a:spcBef>
                    <a:spcPct val="20000"/>
                  </a:spcBef>
                  <a:buFont typeface="Arial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altLang="ko-KR" dirty="0" smtClean="0"/>
                  <a:t>Evaluation of shock-driven oscillations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Shock-driven oscillations are clearly shown regardless of the discretization schemes.</a:t>
                </a:r>
              </a:p>
              <a:p>
                <a:pPr lvl="1"/>
                <a:r>
                  <a:rPr lang="en-US" altLang="ko-KR" dirty="0"/>
                  <a:t>Total variation and maximum difference </a:t>
                </a:r>
                <a:r>
                  <a:rPr lang="en-US" altLang="ko-KR" dirty="0" smtClean="0"/>
                  <a:t>with respect to </a:t>
                </a:r>
                <a:r>
                  <a:rPr lang="en-US" altLang="ko-KR" dirty="0"/>
                  <a:t>the </a:t>
                </a:r>
                <a:r>
                  <a:rPr lang="en-US" altLang="ko-KR" dirty="0" smtClean="0"/>
                  <a:t>filtered reference solution on </a:t>
                </a:r>
                <a:r>
                  <a:rPr lang="en-US" altLang="ko-KR" dirty="0"/>
                  <a:t>the domain </a:t>
                </a:r>
                <a:r>
                  <a:rPr lang="en-US" altLang="ko-KR" dirty="0" smtClean="0"/>
                  <a:t>of </a:t>
                </a:r>
                <a14:m>
                  <m:oMath xmlns:m="http://schemas.openxmlformats.org/officeDocument/2006/math">
                    <m:r>
                      <a:rPr lang="en-US" altLang="ko-KR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𝟐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𝒚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𝟎</m:t>
                    </m:r>
                    <m:r>
                      <a:rPr lang="en-US" altLang="ko-KR" i="1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altLang="ko-KR" b="1" i="1" smtClean="0">
                        <a:latin typeface="Cambria Math" panose="02040503050406030204" pitchFamily="18" charset="0"/>
                      </a:rPr>
                      <m:t>𝟔</m:t>
                    </m:r>
                  </m:oMath>
                </a14:m>
                <a:r>
                  <a:rPr lang="en-US" altLang="ko-KR" dirty="0" smtClean="0"/>
                  <a:t>.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Severe shock-driven oscillations result in </a:t>
                </a:r>
                <a:r>
                  <a:rPr lang="en-US" altLang="ko-KR" dirty="0" smtClean="0"/>
                  <a:t>larger </a:t>
                </a:r>
                <a:r>
                  <a:rPr lang="en-US" altLang="ko-KR" dirty="0"/>
                  <a:t>total variation and maximum difference than the </a:t>
                </a:r>
                <a:r>
                  <a:rPr lang="en-US" altLang="ko-KR" dirty="0" smtClean="0"/>
                  <a:t>filtered reference solution.</a:t>
                </a:r>
                <a:endParaRPr lang="en-US" altLang="ko-KR" dirty="0"/>
              </a:p>
            </p:txBody>
          </p:sp>
        </mc:Choice>
        <mc:Fallback xmlns="">
          <p:sp>
            <p:nvSpPr>
              <p:cNvPr id="9" name="내용 개체 틀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2000" y="1077684"/>
                <a:ext cx="8712000" cy="2351316"/>
              </a:xfrm>
              <a:prstGeom prst="rect">
                <a:avLst/>
              </a:prstGeom>
              <a:blipFill>
                <a:blip r:embed="rId3"/>
                <a:stretch>
                  <a:fillRect l="-490" t="-1554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직사각형 13"/>
          <p:cNvSpPr/>
          <p:nvPr/>
        </p:nvSpPr>
        <p:spPr>
          <a:xfrm>
            <a:off x="1363444" y="4239135"/>
            <a:ext cx="1411560" cy="133835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lt1"/>
              </a:solidFill>
            </a:endParaRPr>
          </a:p>
        </p:txBody>
      </p:sp>
      <p:graphicFrame>
        <p:nvGraphicFramePr>
          <p:cNvPr id="15" name="표 14">
            <a:extLst>
              <a:ext uri="{FF2B5EF4-FFF2-40B4-BE49-F238E27FC236}">
                <a16:creationId xmlns:a16="http://schemas.microsoft.com/office/drawing/2014/main" id="{C7FE3FD9-0624-4669-B442-ECB8775D1A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3377786"/>
              </p:ext>
            </p:extLst>
          </p:nvPr>
        </p:nvGraphicFramePr>
        <p:xfrm>
          <a:off x="4293689" y="4253126"/>
          <a:ext cx="4775498" cy="1402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1642">
                  <a:extLst>
                    <a:ext uri="{9D8B030D-6E8A-4147-A177-3AD203B41FA5}">
                      <a16:colId xmlns:a16="http://schemas.microsoft.com/office/drawing/2014/main" val="40938749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73556062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194997634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3338872977"/>
                    </a:ext>
                  </a:extLst>
                </a:gridCol>
                <a:gridCol w="955964">
                  <a:extLst>
                    <a:ext uri="{9D8B030D-6E8A-4147-A177-3AD203B41FA5}">
                      <a16:colId xmlns:a16="http://schemas.microsoft.com/office/drawing/2014/main" val="2322102524"/>
                    </a:ext>
                  </a:extLst>
                </a:gridCol>
              </a:tblGrid>
              <a:tr h="349285">
                <a:tc>
                  <a:txBody>
                    <a:bodyPr/>
                    <a:lstStyle/>
                    <a:p>
                      <a:pPr algn="ctr" latinLnBrk="1"/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KU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MU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SNU1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SNU2</a:t>
                      </a:r>
                      <a:endParaRPr lang="ko-KR" alt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600400668"/>
                  </a:ext>
                </a:extLst>
              </a:tr>
              <a:tr h="4268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Variation*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5.939E-1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3.765E-1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9.598E-1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2.281E-1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474341710"/>
                  </a:ext>
                </a:extLst>
              </a:tr>
              <a:tr h="426822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Max</a:t>
                      </a:r>
                    </a:p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Difference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1.289E-2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1.228E-2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2.938E-2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1.074E-2</a:t>
                      </a:r>
                      <a:endParaRPr lang="ko-KR" altLang="en-US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17539448"/>
                  </a:ext>
                </a:extLst>
              </a:tr>
            </a:tbl>
          </a:graphicData>
        </a:graphic>
      </p:graphicFrame>
      <p:sp>
        <p:nvSpPr>
          <p:cNvPr id="11" name="직사각형 10"/>
          <p:cNvSpPr/>
          <p:nvPr/>
        </p:nvSpPr>
        <p:spPr>
          <a:xfrm>
            <a:off x="4226714" y="3970495"/>
            <a:ext cx="349326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Comparison of Oscillations (</a:t>
            </a:r>
            <a:r>
              <a:rPr lang="en-US" altLang="ko-KR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on RQ250 meshes)</a:t>
            </a:r>
          </a:p>
        </p:txBody>
      </p:sp>
      <p:sp>
        <p:nvSpPr>
          <p:cNvPr id="16" name="직사각형 15"/>
          <p:cNvSpPr/>
          <p:nvPr/>
        </p:nvSpPr>
        <p:spPr>
          <a:xfrm>
            <a:off x="4230638" y="5633990"/>
            <a:ext cx="2778774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*: Reference total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variation = 8.270E-2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직사각형 17"/>
          <p:cNvSpPr/>
          <p:nvPr/>
        </p:nvSpPr>
        <p:spPr>
          <a:xfrm>
            <a:off x="730353" y="3284249"/>
            <a:ext cx="12025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3 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(RQ250)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796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27</a:t>
            </a:fld>
            <a:endParaRPr lang="ko-KR" altLang="en-US" dirty="0"/>
          </a:p>
        </p:txBody>
      </p:sp>
      <p:grpSp>
        <p:nvGrpSpPr>
          <p:cNvPr id="4" name="그룹 3">
            <a:extLst>
              <a:ext uri="{FF2B5EF4-FFF2-40B4-BE49-F238E27FC236}">
                <a16:creationId xmlns:a16="http://schemas.microsoft.com/office/drawing/2014/main" id="{2DF374BD-3043-4D9C-8050-580FEB802E8C}"/>
              </a:ext>
            </a:extLst>
          </p:cNvPr>
          <p:cNvGrpSpPr/>
          <p:nvPr/>
        </p:nvGrpSpPr>
        <p:grpSpPr>
          <a:xfrm>
            <a:off x="4467224" y="2727336"/>
            <a:ext cx="4606557" cy="3453930"/>
            <a:chOff x="4467224" y="2727336"/>
            <a:chExt cx="4606557" cy="3453930"/>
          </a:xfrm>
        </p:grpSpPr>
        <p:pic>
          <p:nvPicPr>
            <p:cNvPr id="8" name="그림 7">
              <a:extLst>
                <a:ext uri="{FF2B5EF4-FFF2-40B4-BE49-F238E27FC236}">
                  <a16:creationId xmlns:a16="http://schemas.microsoft.com/office/drawing/2014/main" id="{728B6BE5-F76A-4F43-B86C-977A2E94C91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7224" y="2727336"/>
              <a:ext cx="4606557" cy="3453930"/>
            </a:xfrm>
            <a:prstGeom prst="rect">
              <a:avLst/>
            </a:prstGeom>
          </p:spPr>
        </p:pic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9137E122-6964-4ECF-87FB-E801AE41C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0952" t="63497" r="10762" b="12878"/>
            <a:stretch/>
          </p:blipFill>
          <p:spPr>
            <a:xfrm>
              <a:off x="8162381" y="4897396"/>
              <a:ext cx="911400" cy="882920"/>
            </a:xfrm>
            <a:prstGeom prst="rect">
              <a:avLst/>
            </a:prstGeom>
          </p:spPr>
        </p:pic>
      </p:grp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(Line 5)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787A0D2E-2532-49DB-BC6F-CD8A3CD00C2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8" t="5335" r="7128" b="2737"/>
          <a:stretch/>
        </p:blipFill>
        <p:spPr>
          <a:xfrm>
            <a:off x="254442" y="2864467"/>
            <a:ext cx="4138326" cy="3234285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730353" y="2976986"/>
            <a:ext cx="12025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5 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(RQ250)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내용 개체 틀 3"/>
          <p:cNvSpPr txBox="1">
            <a:spLocks/>
          </p:cNvSpPr>
          <p:nvPr/>
        </p:nvSpPr>
        <p:spPr>
          <a:xfrm>
            <a:off x="432000" y="1077684"/>
            <a:ext cx="8712000" cy="188065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Solution </a:t>
            </a:r>
            <a:r>
              <a:rPr lang="en-US" altLang="ko-KR" dirty="0" smtClean="0"/>
              <a:t>behavior on the downstream region</a:t>
            </a:r>
            <a:endParaRPr lang="en-US" altLang="ko-KR" dirty="0"/>
          </a:p>
          <a:p>
            <a:pPr lvl="1"/>
            <a:r>
              <a:rPr lang="en-US" altLang="ko-KR" dirty="0"/>
              <a:t>Shock-driven oscillations far downstream are rather damped out.</a:t>
            </a:r>
          </a:p>
          <a:p>
            <a:pPr lvl="1"/>
            <a:r>
              <a:rPr lang="en-US" altLang="ko-KR" dirty="0"/>
              <a:t>Similar to Line 1, computed order-of-accuracy is degraded to ~ 2</a:t>
            </a:r>
            <a:r>
              <a:rPr lang="en-US" altLang="ko-KR" baseline="30000" dirty="0"/>
              <a:t>nd</a:t>
            </a:r>
            <a:r>
              <a:rPr lang="en-US" altLang="ko-KR" dirty="0"/>
              <a:t> ~ </a:t>
            </a:r>
            <a:r>
              <a:rPr lang="en-US" altLang="ko-KR" dirty="0" smtClean="0"/>
              <a:t>-order </a:t>
            </a:r>
            <a:r>
              <a:rPr lang="en-US" altLang="ko-KR" dirty="0"/>
              <a:t>accuracy for most of the schemes.</a:t>
            </a:r>
          </a:p>
          <a:p>
            <a:pPr lvl="1"/>
            <a:r>
              <a:rPr lang="en-US" altLang="ko-KR" dirty="0"/>
              <a:t>Computed error does not show threshold-like behavior </a:t>
            </a:r>
            <a:r>
              <a:rPr lang="en-US" altLang="ko-KR" dirty="0" smtClean="0"/>
              <a:t>on </a:t>
            </a:r>
            <a:r>
              <a:rPr lang="en-US" altLang="ko-KR" dirty="0"/>
              <a:t>coarse mesh.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9BD0F19-20EE-4220-BDAE-E4304835082D}"/>
              </a:ext>
            </a:extLst>
          </p:cNvPr>
          <p:cNvSpPr/>
          <p:nvPr/>
        </p:nvSpPr>
        <p:spPr>
          <a:xfrm>
            <a:off x="5083281" y="2943649"/>
            <a:ext cx="251620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Refinement Tests along Line 5</a:t>
            </a:r>
          </a:p>
        </p:txBody>
      </p:sp>
    </p:spTree>
    <p:extLst>
      <p:ext uri="{BB962C8B-B14F-4D97-AF65-F5344CB8AC3E}">
        <p14:creationId xmlns:p14="http://schemas.microsoft.com/office/powerpoint/2010/main" val="275576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28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Order-of-Accuracy Degradation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Factors affecting order-of-accuracy degradation</a:t>
            </a:r>
          </a:p>
          <a:p>
            <a:endParaRPr lang="en-US" altLang="ko-KR" dirty="0"/>
          </a:p>
          <a:p>
            <a:pPr marL="0" indent="0">
              <a:buNone/>
            </a:pPr>
            <a:endParaRPr lang="en-US" altLang="ko-KR" dirty="0"/>
          </a:p>
          <a:p>
            <a:r>
              <a:rPr lang="en-US" altLang="ko-KR" dirty="0"/>
              <a:t>Additional test problems</a:t>
            </a:r>
          </a:p>
          <a:p>
            <a:pPr lvl="1"/>
            <a:r>
              <a:rPr lang="en-US" altLang="ko-KR" dirty="0"/>
              <a:t>Composite vortex is considered for all tests.</a:t>
            </a:r>
          </a:p>
          <a:p>
            <a:pPr lvl="1"/>
            <a:endParaRPr lang="en-US" altLang="ko-KR" dirty="0"/>
          </a:p>
          <a:p>
            <a:pPr lvl="1"/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1606445" y="1649339"/>
                <a:ext cx="5931111" cy="24622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Non-smooth region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</m:oMath>
                </a14:m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</m:oMath>
                </a14:m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Shock inside cells </a:t>
                </a:r>
                <a14:m>
                  <m:oMath xmlns:m="http://schemas.openxmlformats.org/officeDocument/2006/math">
                    <m:r>
                      <a:rPr lang="en-US" altLang="ko-KR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⊃</m:t>
                    </m:r>
                  </m:oMath>
                </a14:m>
                <a:r>
                  <a:rPr lang="ko-KR" altLang="en-US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en-US" altLang="ko-KR" sz="16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Non-aligned shock</a:t>
                </a:r>
                <a:endParaRPr lang="ko-KR" alt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6445" y="1649339"/>
                <a:ext cx="5931111" cy="246221"/>
              </a:xfrm>
              <a:prstGeom prst="rect">
                <a:avLst/>
              </a:prstGeom>
              <a:blipFill>
                <a:blip r:embed="rId2"/>
                <a:stretch>
                  <a:fillRect l="-2160" t="-27500" r="-926" b="-50000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339625"/>
              </p:ext>
            </p:extLst>
          </p:nvPr>
        </p:nvGraphicFramePr>
        <p:xfrm>
          <a:off x="470018" y="2917288"/>
          <a:ext cx="8388000" cy="2782684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348000">
                  <a:extLst>
                    <a:ext uri="{9D8B030D-6E8A-4147-A177-3AD203B41FA5}">
                      <a16:colId xmlns:a16="http://schemas.microsoft.com/office/drawing/2014/main" val="3194354628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1781197327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019540243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840480114"/>
                    </a:ext>
                  </a:extLst>
                </a:gridCol>
                <a:gridCol w="1260000">
                  <a:extLst>
                    <a:ext uri="{9D8B030D-6E8A-4147-A177-3AD203B41FA5}">
                      <a16:colId xmlns:a16="http://schemas.microsoft.com/office/drawing/2014/main" val="3871637462"/>
                    </a:ext>
                  </a:extLst>
                </a:gridCol>
              </a:tblGrid>
              <a:tr h="53373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Problem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Non-smooth 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region</a:t>
                      </a: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Shock 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inside cells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Non-aligned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771022"/>
                  </a:ext>
                </a:extLst>
              </a:tr>
              <a:tr h="58118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</a:t>
                      </a:r>
                    </a:p>
                    <a:p>
                      <a:pPr algn="ctr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(Baseline)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37255"/>
                  </a:ext>
                </a:extLst>
              </a:tr>
              <a:tr h="555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Stationary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0898"/>
                  </a:ext>
                </a:extLst>
              </a:tr>
              <a:tr h="555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Stationary Shock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inside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Cell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00197"/>
                  </a:ext>
                </a:extLst>
              </a:tr>
              <a:tr h="5559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Non-aligned Stationary 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ko-KR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endParaRPr lang="ko-KR" altLang="en-US" sz="1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7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23180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29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Order-of-Accuracy Degradation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/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Vortex transport </a:t>
                </a:r>
                <a:r>
                  <a:rPr lang="en-US" altLang="ko-KR" dirty="0" smtClean="0"/>
                  <a:t>(Baseline</a:t>
                </a:r>
                <a:r>
                  <a:rPr lang="en-US" altLang="ko-KR" dirty="0"/>
                  <a:t>)</a:t>
                </a:r>
              </a:p>
              <a:p>
                <a:pPr lvl="1"/>
                <a:r>
                  <a:rPr lang="en-US" altLang="ko-KR" dirty="0"/>
                  <a:t>Non-smooth composite </a:t>
                </a:r>
                <a:r>
                  <a:rPr lang="en-US" altLang="ko-KR" dirty="0" smtClean="0"/>
                  <a:t>vortex in CI2.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Computational conditions</a:t>
                </a:r>
              </a:p>
              <a:p>
                <a:pPr lvl="2"/>
                <a:r>
                  <a:rPr lang="en-US" altLang="ko-KR" dirty="0"/>
                  <a:t>Computational domain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altLang="ko-KR" b="0" i="0" smtClean="0">
                        <a:latin typeface="Cambria Math" panose="02040503050406030204" pitchFamily="18" charset="0"/>
                      </a:rPr>
                      <m:t>Ω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=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0, 2</m:t>
                        </m:r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×</m:t>
                    </m:r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0, 1</m:t>
                        </m:r>
                      </m:e>
                    </m:d>
                  </m:oMath>
                </a14:m>
                <a:endParaRPr lang="en-US" altLang="ko-KR" dirty="0"/>
              </a:p>
              <a:p>
                <a:pPr lvl="2"/>
                <a:r>
                  <a:rPr lang="en-US" altLang="ko-KR" dirty="0"/>
                  <a:t>A strong vortex with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𝑣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=0.9</m:t>
                    </m:r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is initially centered at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  </m:t>
                        </m:r>
                        <m:sSub>
                          <m:sSubPr>
                            <m:ctrlP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𝑦</m:t>
                            </m:r>
                          </m:e>
                          <m:sub>
                            <m:r>
                              <a:rPr lang="en-US" altLang="ko-KR" b="0" i="1" smtClean="0">
                                <a:latin typeface="Cambria Math" panose="02040503050406030204" pitchFamily="18" charset="0"/>
                              </a:rPr>
                              <m:t>𝑐</m:t>
                            </m:r>
                          </m:sub>
                        </m:sSub>
                      </m:e>
                    </m:d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=(0.75,  0.5)</m:t>
                    </m:r>
                  </m:oMath>
                </a14:m>
                <a:r>
                  <a:rPr lang="en-US" altLang="ko-KR" dirty="0"/>
                  <a:t>.</a:t>
                </a:r>
              </a:p>
              <a:p>
                <a:pPr lvl="2"/>
                <a:r>
                  <a:rPr lang="en-US" altLang="ko-KR" dirty="0"/>
                  <a:t>Freestream is set to downstream conditions of CI2 Problem.</a:t>
                </a:r>
              </a:p>
              <a:p>
                <a:pPr lvl="2"/>
                <a:r>
                  <a:rPr lang="en-US" altLang="ko-KR" dirty="0"/>
                  <a:t>Target time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=0.7</m:t>
                    </m:r>
                  </m:oMath>
                </a14:m>
                <a:endParaRPr lang="en-US" altLang="ko-KR" dirty="0"/>
              </a:p>
              <a:p>
                <a:pPr lvl="1"/>
                <a:r>
                  <a:rPr lang="en-US" altLang="ko-KR" dirty="0"/>
                  <a:t>Test cases</a:t>
                </a:r>
              </a:p>
              <a:p>
                <a:pPr lvl="2"/>
                <a:r>
                  <a:rPr lang="en-US" altLang="ko-KR" dirty="0"/>
                  <a:t>DG-</a:t>
                </a:r>
                <a:r>
                  <a:rPr lang="en-US" altLang="ko-KR" i="1" dirty="0"/>
                  <a:t>P</a:t>
                </a:r>
                <a:r>
                  <a:rPr lang="en-US" altLang="ko-KR" dirty="0"/>
                  <a:t>2 </a:t>
                </a:r>
                <a:r>
                  <a:rPr lang="en-US" altLang="ko-KR" dirty="0" smtClean="0"/>
                  <a:t>ad -</a:t>
                </a:r>
                <a:r>
                  <a:rPr lang="en-US" altLang="ko-KR" i="1" dirty="0" smtClean="0"/>
                  <a:t>P</a:t>
                </a:r>
                <a:r>
                  <a:rPr lang="en-US" altLang="ko-KR" dirty="0" smtClean="0"/>
                  <a:t>3 with </a:t>
                </a:r>
                <a:r>
                  <a:rPr lang="en-US" altLang="ko-KR" dirty="0"/>
                  <a:t>no </a:t>
                </a:r>
                <a:r>
                  <a:rPr lang="en-US" altLang="ko-KR" dirty="0" smtClean="0"/>
                  <a:t>limiter, </a:t>
                </a:r>
                <a:r>
                  <a:rPr lang="en-US" altLang="ko-KR" i="1" dirty="0" err="1"/>
                  <a:t>h</a:t>
                </a:r>
                <a:r>
                  <a:rPr lang="en-US" altLang="ko-KR" dirty="0" err="1"/>
                  <a:t>MLP</a:t>
                </a:r>
                <a:r>
                  <a:rPr lang="en-US" altLang="ko-KR" dirty="0"/>
                  <a:t> </a:t>
                </a:r>
                <a:r>
                  <a:rPr lang="en-US" altLang="ko-KR" dirty="0" smtClean="0"/>
                  <a:t>and </a:t>
                </a:r>
                <a:r>
                  <a:rPr lang="en-US" altLang="ko-KR" i="1" dirty="0" err="1"/>
                  <a:t>h</a:t>
                </a:r>
                <a:r>
                  <a:rPr lang="en-US" altLang="ko-KR" dirty="0" err="1"/>
                  <a:t>MLP_BD</a:t>
                </a:r>
                <a:endParaRPr lang="en-US" altLang="ko-KR" dirty="0"/>
              </a:p>
              <a:p>
                <a:pPr lvl="2"/>
                <a:r>
                  <a:rPr lang="en-US" altLang="ko-KR" dirty="0"/>
                  <a:t>Test meshes: RQ50, RQ100, RQ200, RQ300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4"/>
                <a:stretch>
                  <a:fillRect l="-490" t="-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6099" y="3978934"/>
            <a:ext cx="5569281" cy="221477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2883599" y="6167649"/>
            <a:ext cx="316727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View of Vortex Transport Problem</a:t>
            </a:r>
          </a:p>
        </p:txBody>
      </p:sp>
    </p:spTree>
    <p:extLst>
      <p:ext uri="{BB962C8B-B14F-4D97-AF65-F5344CB8AC3E}">
        <p14:creationId xmlns:p14="http://schemas.microsoft.com/office/powerpoint/2010/main" val="406008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3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en-US" altLang="ko-KR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Test objective</a:t>
            </a:r>
            <a:endParaRPr lang="en-US" altLang="ko-KR" dirty="0"/>
          </a:p>
          <a:p>
            <a:pPr lvl="1"/>
            <a:r>
              <a:rPr lang="en-US" altLang="ko-KR" dirty="0"/>
              <a:t>Capability of capturing unsteady compressible flow physics </a:t>
            </a:r>
            <a:r>
              <a:rPr lang="en-US" altLang="ko-KR" dirty="0" smtClean="0"/>
              <a:t>qualitatively</a:t>
            </a:r>
          </a:p>
          <a:p>
            <a:pPr lvl="2"/>
            <a:r>
              <a:rPr lang="en-US" altLang="ko-KR" dirty="0" smtClean="0"/>
              <a:t>Post-shock </a:t>
            </a:r>
            <a:r>
              <a:rPr lang="en-US" altLang="ko-KR" dirty="0" err="1" smtClean="0"/>
              <a:t>vortical</a:t>
            </a:r>
            <a:r>
              <a:rPr lang="en-US" altLang="ko-KR" dirty="0" smtClean="0"/>
              <a:t> structure due to compression effects</a:t>
            </a:r>
          </a:p>
          <a:p>
            <a:pPr lvl="2"/>
            <a:r>
              <a:rPr lang="en-US" altLang="ko-KR" dirty="0" smtClean="0"/>
              <a:t>Propagation </a:t>
            </a:r>
            <a:r>
              <a:rPr lang="en-US" altLang="ko-KR" dirty="0"/>
              <a:t>of discontinuous waves and cylindrical acoustic waves</a:t>
            </a:r>
          </a:p>
          <a:p>
            <a:pPr lvl="1"/>
            <a:r>
              <a:rPr lang="en-US" altLang="ko-KR" dirty="0"/>
              <a:t>Attempts to evaluate unsteady flow solution </a:t>
            </a:r>
            <a:r>
              <a:rPr lang="en-US" altLang="ko-KR" dirty="0" smtClean="0"/>
              <a:t>quantitatively</a:t>
            </a:r>
            <a:endParaRPr lang="en-US" altLang="ko-KR" dirty="0"/>
          </a:p>
          <a:p>
            <a:pPr lvl="2"/>
            <a:r>
              <a:rPr lang="en-US" altLang="ko-KR" dirty="0"/>
              <a:t>Quantification of monotonicity across shock</a:t>
            </a:r>
          </a:p>
          <a:p>
            <a:pPr lvl="2"/>
            <a:r>
              <a:rPr lang="en-US" altLang="ko-KR" dirty="0"/>
              <a:t>Quantification of </a:t>
            </a:r>
            <a:r>
              <a:rPr lang="en-US" altLang="ko-KR" dirty="0" smtClean="0"/>
              <a:t>discrete shock-driven numerical oscillations</a:t>
            </a:r>
            <a:endParaRPr lang="en-US" altLang="ko-KR" dirty="0"/>
          </a:p>
          <a:p>
            <a:pPr lvl="2"/>
            <a:r>
              <a:rPr lang="en-US" altLang="ko-KR" dirty="0" smtClean="0"/>
              <a:t>Evaluation </a:t>
            </a:r>
            <a:r>
              <a:rPr lang="en-US" altLang="ko-KR" dirty="0"/>
              <a:t>of </a:t>
            </a:r>
            <a:r>
              <a:rPr lang="en-US" altLang="ko-KR" dirty="0" smtClean="0"/>
              <a:t>error </a:t>
            </a:r>
            <a:r>
              <a:rPr lang="en-US" altLang="ko-KR" dirty="0"/>
              <a:t>and order-of-accuracy in post-shock region</a:t>
            </a:r>
          </a:p>
          <a:p>
            <a:pPr lvl="2"/>
            <a:endParaRPr lang="en-US" altLang="ko-KR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" t="21982" r="-559" b="21917"/>
          <a:stretch/>
        </p:blipFill>
        <p:spPr>
          <a:xfrm>
            <a:off x="1877475" y="3643292"/>
            <a:ext cx="5179499" cy="2584410"/>
          </a:xfrm>
          <a:prstGeom prst="rect">
            <a:avLst/>
          </a:prstGeom>
        </p:spPr>
      </p:pic>
      <p:sp>
        <p:nvSpPr>
          <p:cNvPr id="7" name="직사각형 6"/>
          <p:cNvSpPr/>
          <p:nvPr/>
        </p:nvSpPr>
        <p:spPr>
          <a:xfrm>
            <a:off x="2985731" y="6237808"/>
            <a:ext cx="31190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CI2 – Density Contour of Reference Solution</a:t>
            </a:r>
          </a:p>
        </p:txBody>
      </p:sp>
    </p:spTree>
    <p:extLst>
      <p:ext uri="{BB962C8B-B14F-4D97-AF65-F5344CB8AC3E}">
        <p14:creationId xmlns:p14="http://schemas.microsoft.com/office/powerpoint/2010/main" val="3034922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30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Order-of-Accuracy Degradation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/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Vortex behind stationary shock</a:t>
                </a:r>
              </a:p>
              <a:p>
                <a:pPr lvl="1"/>
                <a:r>
                  <a:rPr lang="en-US" altLang="ko-KR" dirty="0"/>
                  <a:t>Stationary shock is exactly aligned with a</a:t>
                </a:r>
                <a:r>
                  <a:rPr lang="en-US" altLang="ko-KR" dirty="0" smtClean="0"/>
                  <a:t> </a:t>
                </a:r>
                <a:r>
                  <a:rPr lang="en-US" altLang="ko-KR" dirty="0"/>
                  <a:t>cell interface.</a:t>
                </a:r>
              </a:p>
              <a:p>
                <a:pPr lvl="1"/>
                <a:r>
                  <a:rPr lang="en-US" altLang="ko-KR" dirty="0"/>
                  <a:t>Baseline + Stationary </a:t>
                </a:r>
                <a:r>
                  <a:rPr lang="en-US" altLang="ko-KR" dirty="0" smtClean="0"/>
                  <a:t>shock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ko-KR" dirty="0"/>
                  <a:t>) at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endParaRPr lang="en-US" altLang="ko-KR" dirty="0"/>
              </a:p>
              <a:p>
                <a:r>
                  <a:rPr lang="en-US" altLang="ko-KR" dirty="0"/>
                  <a:t>Vortex behind stationary shock inside </a:t>
                </a:r>
                <a:r>
                  <a:rPr lang="en-US" altLang="ko-KR" dirty="0" smtClean="0"/>
                  <a:t>a cell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Stationary shock is located inside a</a:t>
                </a:r>
                <a:r>
                  <a:rPr lang="en-US" altLang="ko-KR" dirty="0" smtClean="0"/>
                  <a:t> cell.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Baseline </a:t>
                </a:r>
                <a:r>
                  <a:rPr lang="en-US" altLang="ko-KR" b="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+</a:t>
                </a:r>
                <a:r>
                  <a:rPr lang="en-US" altLang="ko-KR" dirty="0"/>
                  <a:t> Stationary </a:t>
                </a:r>
                <a:r>
                  <a:rPr lang="en-US" altLang="ko-KR" dirty="0" smtClean="0"/>
                  <a:t>shock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ko-KR" dirty="0"/>
                  <a:t>) at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=0.5+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𝜀</m:t>
                    </m:r>
                  </m:oMath>
                </a14:m>
                <a:r>
                  <a:rPr lang="en-US" altLang="ko-KR" dirty="0"/>
                  <a:t> where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𝜀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/2</m:t>
                    </m:r>
                  </m:oMath>
                </a14:m>
                <a:endParaRPr lang="en-US" altLang="ko-KR" dirty="0"/>
              </a:p>
              <a:p>
                <a:r>
                  <a:rPr lang="en-US" altLang="ko-KR" dirty="0"/>
                  <a:t>Vortex behind non-aligned stationary shock</a:t>
                </a:r>
              </a:p>
              <a:p>
                <a:pPr lvl="1"/>
                <a:r>
                  <a:rPr lang="en-US" altLang="ko-KR" dirty="0"/>
                  <a:t>Stationary shock is located along the regularly perturbed </a:t>
                </a:r>
                <a:r>
                  <a:rPr lang="en-US" altLang="ko-KR" dirty="0" smtClean="0"/>
                  <a:t>meshes.</a:t>
                </a:r>
                <a:endParaRPr lang="en-US" altLang="ko-KR" dirty="0"/>
              </a:p>
              <a:p>
                <a:pPr lvl="1"/>
                <a:r>
                  <a:rPr lang="en-US" altLang="ko-KR" dirty="0"/>
                  <a:t>Baseline </a:t>
                </a:r>
                <a:r>
                  <a:rPr lang="en-US" altLang="ko-KR" b="0" dirty="0">
                    <a:latin typeface="나눔고딕" panose="020D0604000000000000" pitchFamily="50" charset="-127"/>
                    <a:ea typeface="나눔고딕" panose="020D0604000000000000" pitchFamily="50" charset="-127"/>
                  </a:rPr>
                  <a:t>+</a:t>
                </a:r>
                <a:r>
                  <a:rPr lang="en-US" altLang="ko-KR" dirty="0"/>
                  <a:t> Stationary </a:t>
                </a:r>
                <a:r>
                  <a:rPr lang="en-US" altLang="ko-KR" dirty="0" smtClean="0"/>
                  <a:t>shock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=1.5</m:t>
                    </m:r>
                  </m:oMath>
                </a14:m>
                <a:r>
                  <a:rPr lang="en-US" altLang="ko-KR" dirty="0"/>
                  <a:t>) at </a:t>
                </a:r>
                <a14:m>
                  <m:oMath xmlns:m="http://schemas.openxmlformats.org/officeDocument/2006/math"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𝑥</m:t>
                    </m:r>
                    <m:r>
                      <a:rPr lang="en-US" altLang="ko-KR" b="0" i="1" smtClean="0">
                        <a:latin typeface="Cambria Math" panose="02040503050406030204" pitchFamily="18" charset="0"/>
                      </a:rPr>
                      <m:t>=0.5</m:t>
                    </m:r>
                  </m:oMath>
                </a14:m>
                <a:r>
                  <a:rPr lang="en-US" altLang="ko-KR" dirty="0"/>
                  <a:t> </a:t>
                </a:r>
                <a:r>
                  <a:rPr lang="en-US" altLang="ko-KR" dirty="0" smtClean="0"/>
                  <a:t>+ Regularly perturbed</a:t>
                </a:r>
                <a:r>
                  <a:rPr lang="en-US" altLang="ko-KR" dirty="0"/>
                  <a:t/>
                </a:r>
                <a:br>
                  <a:rPr lang="en-US" altLang="ko-KR" dirty="0"/>
                </a:br>
                <a:r>
                  <a:rPr lang="en-US" altLang="ko-KR" dirty="0" smtClean="0"/>
                  <a:t>mesh </a:t>
                </a:r>
                <a:r>
                  <a:rPr lang="en-US" altLang="ko-KR" dirty="0"/>
                  <a:t>at stationary shock location</a:t>
                </a:r>
              </a:p>
            </p:txBody>
          </p:sp>
        </mc:Choice>
        <mc:Fallback xmlns="">
          <p:sp>
            <p:nvSpPr>
              <p:cNvPr id="4" name="내용 개체 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7"/>
                <a:stretch>
                  <a:fillRect l="-490" t="-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그림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450" y="4352289"/>
            <a:ext cx="4696182" cy="1919309"/>
          </a:xfrm>
          <a:prstGeom prst="rect">
            <a:avLst/>
          </a:prstGeom>
        </p:spPr>
      </p:pic>
      <p:sp>
        <p:nvSpPr>
          <p:cNvPr id="6" name="직사각형 5"/>
          <p:cNvSpPr/>
          <p:nvPr/>
        </p:nvSpPr>
        <p:spPr>
          <a:xfrm>
            <a:off x="1136539" y="6176337"/>
            <a:ext cx="2979470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Schematic View of Vortex-Shock Problems</a:t>
            </a:r>
          </a:p>
        </p:txBody>
      </p:sp>
      <p:grpSp>
        <p:nvGrpSpPr>
          <p:cNvPr id="22" name="그룹 21"/>
          <p:cNvGrpSpPr/>
          <p:nvPr/>
        </p:nvGrpSpPr>
        <p:grpSpPr>
          <a:xfrm>
            <a:off x="5068360" y="4370462"/>
            <a:ext cx="3915260" cy="1792175"/>
            <a:chOff x="5128182" y="4370462"/>
            <a:chExt cx="3915260" cy="1792175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13743" y="4668485"/>
              <a:ext cx="1229699" cy="1494151"/>
            </a:xfrm>
            <a:prstGeom prst="rect">
              <a:avLst/>
            </a:prstGeom>
          </p:spPr>
        </p:pic>
        <p:pic>
          <p:nvPicPr>
            <p:cNvPr id="13" name="그림 12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5128182" y="4668486"/>
              <a:ext cx="1228524" cy="1494151"/>
            </a:xfrm>
            <a:prstGeom prst="rect">
              <a:avLst/>
            </a:prstGeom>
          </p:spPr>
        </p:pic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6466102" y="4668486"/>
              <a:ext cx="1229700" cy="1494151"/>
            </a:xfrm>
            <a:prstGeom prst="rect">
              <a:avLst/>
            </a:prstGeom>
          </p:spPr>
        </p:pic>
        <p:grpSp>
          <p:nvGrpSpPr>
            <p:cNvPr id="21" name="그룹 20"/>
            <p:cNvGrpSpPr/>
            <p:nvPr/>
          </p:nvGrpSpPr>
          <p:grpSpPr>
            <a:xfrm>
              <a:off x="5435125" y="4370462"/>
              <a:ext cx="3307362" cy="267607"/>
              <a:chOff x="5426579" y="4370462"/>
              <a:chExt cx="3307362" cy="267607"/>
            </a:xfrm>
          </p:grpSpPr>
          <p:cxnSp>
            <p:nvCxnSpPr>
              <p:cNvPr id="16" name="직선 연결선 15"/>
              <p:cNvCxnSpPr/>
              <p:nvPr/>
            </p:nvCxnSpPr>
            <p:spPr>
              <a:xfrm>
                <a:off x="5426579" y="4520726"/>
                <a:ext cx="367469" cy="0"/>
              </a:xfrm>
              <a:prstGeom prst="line">
                <a:avLst/>
              </a:prstGeom>
              <a:ln w="19050"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직선 연결선 17"/>
              <p:cNvCxnSpPr/>
              <p:nvPr/>
            </p:nvCxnSpPr>
            <p:spPr>
              <a:xfrm>
                <a:off x="7157106" y="4520726"/>
                <a:ext cx="367469" cy="0"/>
              </a:xfrm>
              <a:prstGeom prst="line">
                <a:avLst/>
              </a:prstGeom>
              <a:ln w="44450" cmpd="dbl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9" name="TextBox 18"/>
              <p:cNvSpPr txBox="1"/>
              <p:nvPr/>
            </p:nvSpPr>
            <p:spPr>
              <a:xfrm>
                <a:off x="5794048" y="4370462"/>
                <a:ext cx="1042273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Grid interface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TextBox 19"/>
              <p:cNvSpPr txBox="1"/>
              <p:nvPr/>
            </p:nvSpPr>
            <p:spPr>
              <a:xfrm>
                <a:off x="7534574" y="4376459"/>
                <a:ext cx="1199367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: Stationary shock</a:t>
                </a:r>
                <a:endParaRPr lang="ko-KR" alt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</p:grpSp>
      <p:sp>
        <p:nvSpPr>
          <p:cNvPr id="23" name="직사각형 22"/>
          <p:cNvSpPr/>
          <p:nvPr/>
        </p:nvSpPr>
        <p:spPr>
          <a:xfrm>
            <a:off x="5114196" y="6179294"/>
            <a:ext cx="1136851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Aligned Shock</a:t>
            </a:r>
          </a:p>
        </p:txBody>
      </p:sp>
      <p:sp>
        <p:nvSpPr>
          <p:cNvPr id="24" name="직사각형 23"/>
          <p:cNvSpPr/>
          <p:nvPr/>
        </p:nvSpPr>
        <p:spPr>
          <a:xfrm>
            <a:off x="6306838" y="6171896"/>
            <a:ext cx="142859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 inside </a:t>
            </a:r>
            <a:r>
              <a:rPr lang="en-US" sz="1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 Cell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직사각형 24"/>
          <p:cNvSpPr/>
          <p:nvPr/>
        </p:nvSpPr>
        <p:spPr>
          <a:xfrm>
            <a:off x="7751618" y="6047409"/>
            <a:ext cx="1258678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Regularly 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Perturbed Mesh</a:t>
            </a:r>
          </a:p>
        </p:txBody>
      </p:sp>
    </p:spTree>
    <p:extLst>
      <p:ext uri="{BB962C8B-B14F-4D97-AF65-F5344CB8AC3E}">
        <p14:creationId xmlns:p14="http://schemas.microsoft.com/office/powerpoint/2010/main" val="313082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31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Order-of-Accuracy Degradation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 smtClean="0"/>
              <a:t>Effects </a:t>
            </a:r>
            <a:r>
              <a:rPr lang="en-US" altLang="ko-KR" dirty="0"/>
              <a:t>of each </a:t>
            </a:r>
            <a:r>
              <a:rPr lang="en-US" altLang="ko-KR" dirty="0" smtClean="0"/>
              <a:t>factor</a:t>
            </a:r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pPr lvl="2"/>
            <a:endParaRPr lang="en-US" altLang="ko-KR" dirty="0"/>
          </a:p>
          <a:p>
            <a:pPr marL="449263" lvl="2" indent="0">
              <a:buNone/>
            </a:pPr>
            <a:r>
              <a:rPr lang="en-US" altLang="ko-KR" dirty="0"/>
              <a:t>( ) : Order-of-accuracy degradation with respect to the baseline test</a:t>
            </a:r>
          </a:p>
          <a:p>
            <a:pPr lvl="2"/>
            <a:endParaRPr lang="en-US" altLang="ko-KR" dirty="0"/>
          </a:p>
          <a:p>
            <a:pPr lvl="1"/>
            <a:r>
              <a:rPr lang="en-US" altLang="ko-KR" dirty="0"/>
              <a:t>In the baseline test, formal order-of-accuracy is not preserved even when the limiter is not used. Projection error</a:t>
            </a:r>
            <a:r>
              <a:rPr lang="en-US" altLang="ko-KR" dirty="0">
                <a:solidFill>
                  <a:srgbClr val="FF0000"/>
                </a:solidFill>
              </a:rPr>
              <a:t> </a:t>
            </a:r>
            <a:r>
              <a:rPr lang="en-US" altLang="ko-KR" dirty="0"/>
              <a:t>seems to be the main cause of the degradation. </a:t>
            </a:r>
            <a:endParaRPr lang="en-US" altLang="ko-KR" dirty="0">
              <a:solidFill>
                <a:srgbClr val="FF0000"/>
              </a:solidFill>
            </a:endParaRPr>
          </a:p>
          <a:p>
            <a:pPr lvl="1"/>
            <a:r>
              <a:rPr lang="en-US" altLang="ko-KR" dirty="0"/>
              <a:t>If the shock is located at the interface of meshes, it does not affect the order-of-accuracy.</a:t>
            </a:r>
          </a:p>
          <a:p>
            <a:pPr lvl="1"/>
            <a:r>
              <a:rPr lang="en-US" altLang="ko-KR" dirty="0"/>
              <a:t>If the shock is located inside </a:t>
            </a:r>
            <a:r>
              <a:rPr lang="en-US" altLang="ko-KR" dirty="0" smtClean="0"/>
              <a:t>a cell </a:t>
            </a:r>
            <a:r>
              <a:rPr lang="en-US" altLang="ko-KR" dirty="0"/>
              <a:t>or not aligned with meshes, non-physical oscillations generated by the shock negatively affect the order-of-accuracy.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7772610"/>
              </p:ext>
            </p:extLst>
          </p:nvPr>
        </p:nvGraphicFramePr>
        <p:xfrm>
          <a:off x="334789" y="1586398"/>
          <a:ext cx="8676000" cy="2754867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3276000">
                  <a:extLst>
                    <a:ext uri="{9D8B030D-6E8A-4147-A177-3AD203B41FA5}">
                      <a16:colId xmlns:a16="http://schemas.microsoft.com/office/drawing/2014/main" val="3194354628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781197327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019540243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84048011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3871637462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363892744"/>
                    </a:ext>
                  </a:extLst>
                </a:gridCol>
                <a:gridCol w="900000">
                  <a:extLst>
                    <a:ext uri="{9D8B030D-6E8A-4147-A177-3AD203B41FA5}">
                      <a16:colId xmlns:a16="http://schemas.microsoft.com/office/drawing/2014/main" val="1702916515"/>
                    </a:ext>
                  </a:extLst>
                </a:gridCol>
              </a:tblGrid>
              <a:tr h="54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Test Problem</a:t>
                      </a:r>
                      <a:endParaRPr lang="ko-KR" alt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sz="1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altLang="ko-KR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sz="1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MLP_BD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altLang="ko-KR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limiter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altLang="ko-KR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en-US" sz="1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altLang="ko-KR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  <a:p>
                      <a:pPr algn="ctr" fontAlgn="ctr"/>
                      <a:r>
                        <a:rPr lang="en-US" sz="1400" i="1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</a:t>
                      </a:r>
                      <a:r>
                        <a:rPr lang="en-US" sz="1400" u="none" strike="noStrike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MLP_BD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DG-</a:t>
                      </a:r>
                      <a:r>
                        <a:rPr lang="en-US" altLang="ko-KR" sz="1400" i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</a:t>
                      </a:r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</a:t>
                      </a:r>
                    </a:p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 limiter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52771022"/>
                  </a:ext>
                </a:extLst>
              </a:tr>
              <a:tr h="5708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Transport </a:t>
                      </a:r>
                    </a:p>
                    <a:p>
                      <a:pPr algn="ctr" fontAlgn="ctr"/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(Baseline)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1.954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1.785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1.950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1.883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1.785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2.155 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137255"/>
                  </a:ext>
                </a:extLst>
              </a:tr>
              <a:tr h="54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Stationary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1.980 </a:t>
                      </a:r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(+0.026)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1.793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(+0.008)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1.821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(-0.062)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1.790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(+0.005)</a:t>
                      </a:r>
                      <a:endParaRPr lang="en-US" altLang="ko-KR" sz="14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2420898"/>
                  </a:ext>
                </a:extLst>
              </a:tr>
              <a:tr h="54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Stationary Shock</a:t>
                      </a:r>
                      <a:r>
                        <a:rPr lang="en-US" sz="1400" u="none" strike="noStrike" baseline="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inside </a:t>
                      </a:r>
                      <a:r>
                        <a:rPr lang="en-US" sz="1400" u="none" strike="noStrike" baseline="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Cell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1.798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(-0.156)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1.398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(-0.387)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1.864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(-0.019)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1.167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(-0.618)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5200197"/>
                  </a:ext>
                </a:extLst>
              </a:tr>
              <a:tr h="5460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Vortex behind Non-aligned Stationary Shock</a:t>
                      </a:r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ko-KR" altLang="en-US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0.966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(-0.988)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1.527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(-0.258)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0.804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(-1.079)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1.576 </a:t>
                      </a:r>
                    </a:p>
                    <a:p>
                      <a:pPr algn="ctr" fontAlgn="ctr"/>
                      <a:r>
                        <a:rPr lang="en-US" altLang="ko-KR" sz="1400" b="1" u="none" strike="noStrike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(-0.209)</a:t>
                      </a:r>
                      <a:endParaRPr lang="en-US" altLang="ko-KR" sz="1400" b="1" i="0" u="none" strike="noStrike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</a:t>
                      </a:r>
                      <a:endParaRPr lang="en-US" altLang="ko-KR" sz="14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9289" marR="9289" marT="9289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20715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8800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6B324441-1A71-4EEE-B059-113C19E6645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32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4B562C84-23A3-45A8-8655-065F62CEA7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Order-of-Accuracy Degradation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2DE40BE0-D4B6-4537-ADBD-A3F50D63D749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Projection error</a:t>
            </a:r>
          </a:p>
          <a:p>
            <a:pPr lvl="1"/>
            <a:r>
              <a:rPr lang="en-US" altLang="ko-KR" dirty="0"/>
              <a:t>Projection error occurs when the exact initial profile is projected onto </a:t>
            </a:r>
            <a:r>
              <a:rPr lang="en-US" altLang="ko-KR" i="1" dirty="0" err="1"/>
              <a:t>Pn</a:t>
            </a:r>
            <a:r>
              <a:rPr lang="en-US" altLang="ko-KR" dirty="0"/>
              <a:t>-polynomial space.</a:t>
            </a:r>
          </a:p>
          <a:p>
            <a:pPr lvl="1"/>
            <a:r>
              <a:rPr lang="en-US" altLang="ko-KR" dirty="0"/>
              <a:t>Grid refinement test is conducted to measure projection error of baseline vortex problem.</a:t>
            </a:r>
          </a:p>
          <a:p>
            <a:pPr lvl="1"/>
            <a:r>
              <a:rPr lang="en-US" altLang="ko-KR" dirty="0"/>
              <a:t>Due to projection error, the formal order-of-accuracy could not be achieved.</a:t>
            </a:r>
          </a:p>
          <a:p>
            <a:pPr lvl="1"/>
            <a:r>
              <a:rPr lang="en-US" altLang="ko-KR" dirty="0"/>
              <a:t>Computed order-of-accuracy</a:t>
            </a:r>
          </a:p>
          <a:p>
            <a:pPr lvl="2"/>
            <a:r>
              <a:rPr lang="en-US" altLang="ko-KR" i="1" dirty="0" smtClean="0"/>
              <a:t>x</a:t>
            </a:r>
            <a:r>
              <a:rPr lang="en-US" altLang="ko-KR" dirty="0" smtClean="0"/>
              <a:t>-Momentum </a:t>
            </a:r>
            <a:r>
              <a:rPr lang="en-US" altLang="ko-KR" dirty="0"/>
              <a:t>(C</a:t>
            </a:r>
            <a:r>
              <a:rPr lang="en-US" altLang="ko-KR" baseline="30000" dirty="0"/>
              <a:t>0</a:t>
            </a:r>
            <a:r>
              <a:rPr lang="en-US" altLang="ko-KR" dirty="0"/>
              <a:t>-continuous profile</a:t>
            </a:r>
            <a:r>
              <a:rPr lang="en-US" altLang="ko-KR" dirty="0" smtClean="0"/>
              <a:t>): </a:t>
            </a:r>
            <a:r>
              <a:rPr lang="en-US" altLang="ko-KR" dirty="0"/>
              <a:t>DG-</a:t>
            </a:r>
            <a:r>
              <a:rPr lang="en-US" altLang="ko-KR" i="1" dirty="0"/>
              <a:t>P2</a:t>
            </a:r>
            <a:r>
              <a:rPr lang="en-US" altLang="ko-KR" dirty="0"/>
              <a:t>: 1.568, DG-</a:t>
            </a:r>
            <a:r>
              <a:rPr lang="en-US" altLang="ko-KR" i="1" dirty="0"/>
              <a:t>P3</a:t>
            </a:r>
            <a:r>
              <a:rPr lang="en-US" altLang="ko-KR" dirty="0"/>
              <a:t>: </a:t>
            </a:r>
            <a:r>
              <a:rPr lang="en-US" altLang="ko-KR" dirty="0" smtClean="0"/>
              <a:t>1.520</a:t>
            </a:r>
          </a:p>
          <a:p>
            <a:pPr lvl="2"/>
            <a:r>
              <a:rPr lang="en-US" altLang="ko-KR" dirty="0"/>
              <a:t>Density (C</a:t>
            </a:r>
            <a:r>
              <a:rPr lang="en-US" altLang="ko-KR" baseline="30000" dirty="0"/>
              <a:t>1</a:t>
            </a:r>
            <a:r>
              <a:rPr lang="en-US" altLang="ko-KR" dirty="0"/>
              <a:t>-continuous profile): DG-</a:t>
            </a:r>
            <a:r>
              <a:rPr lang="en-US" altLang="ko-KR" i="1" dirty="0"/>
              <a:t>P2</a:t>
            </a:r>
            <a:r>
              <a:rPr lang="en-US" altLang="ko-KR" dirty="0"/>
              <a:t>: 2.390, DG-</a:t>
            </a:r>
            <a:r>
              <a:rPr lang="en-US" altLang="ko-KR" i="1" dirty="0"/>
              <a:t>P3</a:t>
            </a:r>
            <a:r>
              <a:rPr lang="en-US" altLang="ko-KR" dirty="0"/>
              <a:t>: </a:t>
            </a:r>
            <a:r>
              <a:rPr lang="en-US" altLang="ko-KR" dirty="0" smtClean="0"/>
              <a:t>2.549</a:t>
            </a:r>
            <a:endParaRPr lang="en-US" altLang="ko-KR" i="1" dirty="0"/>
          </a:p>
          <a:p>
            <a:endParaRPr lang="en-US" altLang="ko-KR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17" y="3143949"/>
            <a:ext cx="3975087" cy="2980179"/>
          </a:xfrm>
          <a:prstGeom prst="rect">
            <a:avLst/>
          </a:prstGeom>
        </p:spPr>
      </p:pic>
      <p:sp>
        <p:nvSpPr>
          <p:cNvPr id="50" name="직사각형 5"/>
          <p:cNvSpPr/>
          <p:nvPr/>
        </p:nvSpPr>
        <p:spPr>
          <a:xfrm>
            <a:off x="1254636" y="6124128"/>
            <a:ext cx="291624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Grid Refinement Test of Projection Error</a:t>
            </a:r>
          </a:p>
        </p:txBody>
      </p:sp>
      <p:sp>
        <p:nvSpPr>
          <p:cNvPr id="51" name="직사각형 5"/>
          <p:cNvSpPr/>
          <p:nvPr/>
        </p:nvSpPr>
        <p:spPr>
          <a:xfrm>
            <a:off x="5138904" y="6134728"/>
            <a:ext cx="2970300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en-US" sz="1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</a:t>
            </a:r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-Momentum Profile along a Vertical Line</a:t>
            </a:r>
          </a:p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Passing Vortex Core at Initial Condition</a:t>
            </a:r>
          </a:p>
        </p:txBody>
      </p:sp>
      <p:grpSp>
        <p:nvGrpSpPr>
          <p:cNvPr id="44" name="Group 43"/>
          <p:cNvGrpSpPr/>
          <p:nvPr/>
        </p:nvGrpSpPr>
        <p:grpSpPr>
          <a:xfrm>
            <a:off x="4761069" y="2797133"/>
            <a:ext cx="3555347" cy="3366345"/>
            <a:chOff x="4761069" y="2763881"/>
            <a:chExt cx="3555347" cy="3366345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61069" y="3250226"/>
              <a:ext cx="3284395" cy="2880000"/>
            </a:xfrm>
            <a:prstGeom prst="rect">
              <a:avLst/>
            </a:prstGeom>
          </p:spPr>
        </p:pic>
        <p:sp>
          <p:nvSpPr>
            <p:cNvPr id="11" name="Oval 10"/>
            <p:cNvSpPr/>
            <p:nvPr/>
          </p:nvSpPr>
          <p:spPr>
            <a:xfrm>
              <a:off x="6196842" y="3315825"/>
              <a:ext cx="201855" cy="202791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Oval 11"/>
            <p:cNvSpPr/>
            <p:nvPr/>
          </p:nvSpPr>
          <p:spPr>
            <a:xfrm>
              <a:off x="6900369" y="4312445"/>
              <a:ext cx="270423" cy="233064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940292" y="2776297"/>
              <a:ext cx="762779" cy="1079057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Oval 35"/>
            <p:cNvSpPr/>
            <p:nvPr/>
          </p:nvSpPr>
          <p:spPr>
            <a:xfrm>
              <a:off x="7139238" y="4527308"/>
              <a:ext cx="1177178" cy="1023975"/>
            </a:xfrm>
            <a:prstGeom prst="ellipse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8" name="Straight Connector 37"/>
            <p:cNvCxnSpPr>
              <a:stCxn id="11" idx="0"/>
            </p:cNvCxnSpPr>
            <p:nvPr/>
          </p:nvCxnSpPr>
          <p:spPr>
            <a:xfrm flipV="1">
              <a:off x="6297770" y="2819129"/>
              <a:ext cx="873022" cy="496696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1" idx="4"/>
            </p:cNvCxnSpPr>
            <p:nvPr/>
          </p:nvCxnSpPr>
          <p:spPr>
            <a:xfrm>
              <a:off x="6297770" y="3518616"/>
              <a:ext cx="1023911" cy="354940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/>
            <p:cNvCxnSpPr/>
            <p:nvPr/>
          </p:nvCxnSpPr>
          <p:spPr>
            <a:xfrm>
              <a:off x="7175796" y="4392945"/>
              <a:ext cx="679731" cy="144891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12" idx="4"/>
              <a:endCxn id="36" idx="2"/>
            </p:cNvCxnSpPr>
            <p:nvPr/>
          </p:nvCxnSpPr>
          <p:spPr>
            <a:xfrm>
              <a:off x="7035581" y="4545509"/>
              <a:ext cx="103657" cy="493787"/>
            </a:xfrm>
            <a:prstGeom prst="line">
              <a:avLst/>
            </a:prstGeom>
            <a:ln w="190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7035580" y="2763881"/>
              <a:ext cx="627568" cy="108168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15896" t="18232" r="29121" b="9179"/>
            <a:stretch/>
          </p:blipFill>
          <p:spPr>
            <a:xfrm>
              <a:off x="7293916" y="4628780"/>
              <a:ext cx="939338" cy="789710"/>
            </a:xfrm>
            <a:prstGeom prst="rect">
              <a:avLst/>
            </a:prstGeom>
          </p:spPr>
        </p:pic>
      </p:grpSp>
      <p:pic>
        <p:nvPicPr>
          <p:cNvPr id="41" name="Picture 4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39723" y="3929703"/>
            <a:ext cx="1732115" cy="386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04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E095DB-4B8B-4E87-9D00-ABB8A5FAF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 algn="ctr">
                <a:defRPr/>
              </a:pPr>
              <a:t>33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8BDAEE-7BDE-43F6-BA26-6220DD704E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6000" y="763932"/>
            <a:ext cx="8712000" cy="53301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/>
              <a:t>Open Discussion</a:t>
            </a:r>
            <a:endParaRPr lang="ko-KR" altLang="en-US" sz="8000" dirty="0"/>
          </a:p>
        </p:txBody>
      </p:sp>
    </p:spTree>
    <p:extLst>
      <p:ext uri="{BB962C8B-B14F-4D97-AF65-F5344CB8AC3E}">
        <p14:creationId xmlns:p14="http://schemas.microsoft.com/office/powerpoint/2010/main" val="4090558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13A44500-A876-4A4F-8676-3493254846D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>
                <a:defRPr/>
              </a:pPr>
              <a:t>34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제목 2">
            <a:extLst>
              <a:ext uri="{FF2B5EF4-FFF2-40B4-BE49-F238E27FC236}">
                <a16:creationId xmlns:a16="http://schemas.microsoft.com/office/drawing/2014/main" id="{AEF14C41-6A7B-41B3-BB13-460B475E38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Observations</a:t>
            </a:r>
            <a:endParaRPr lang="ko-KR" altLang="en-US" dirty="0"/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8A981D05-8769-40B3-94BD-FDD420B51F8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High-order methods can resolve complex flow structures </a:t>
            </a:r>
            <a:r>
              <a:rPr lang="en-US" altLang="ko-KR" dirty="0" smtClean="0"/>
              <a:t>of </a:t>
            </a:r>
            <a:r>
              <a:rPr lang="en-US" altLang="ko-KR" dirty="0"/>
              <a:t>shock-vortex interaction with less DOFs than finite volume methods, but </a:t>
            </a:r>
            <a:r>
              <a:rPr lang="en-US" altLang="ko-KR" dirty="0" smtClean="0"/>
              <a:t>yield </a:t>
            </a:r>
            <a:r>
              <a:rPr lang="en-US" altLang="ko-KR" dirty="0"/>
              <a:t>some unwanted numerical </a:t>
            </a:r>
            <a:r>
              <a:rPr lang="en-US" altLang="ko-KR" dirty="0" smtClean="0"/>
              <a:t>artifacts across shock and post-shock </a:t>
            </a:r>
            <a:r>
              <a:rPr lang="en-US" altLang="ko-KR" dirty="0"/>
              <a:t>region.</a:t>
            </a:r>
          </a:p>
          <a:p>
            <a:endParaRPr lang="en-US" altLang="ko-KR" dirty="0"/>
          </a:p>
          <a:p>
            <a:r>
              <a:rPr lang="en-US" altLang="ko-KR" dirty="0"/>
              <a:t>In highly non-linear problem with non-smooth profile, </a:t>
            </a:r>
            <a:r>
              <a:rPr lang="en-US" altLang="ko-KR" dirty="0" smtClean="0"/>
              <a:t>we have degradation in order-of-accuracy.</a:t>
            </a:r>
            <a:endParaRPr lang="en-US" altLang="ko-KR" dirty="0"/>
          </a:p>
          <a:p>
            <a:pPr lvl="1"/>
            <a:r>
              <a:rPr lang="en-US" altLang="ko-KR" dirty="0"/>
              <a:t>All schemes shows approximately show ~ 2</a:t>
            </a:r>
            <a:r>
              <a:rPr lang="en-US" altLang="ko-KR" baseline="30000" dirty="0"/>
              <a:t>nd</a:t>
            </a:r>
            <a:r>
              <a:rPr lang="en-US" altLang="ko-KR" dirty="0"/>
              <a:t> ~ </a:t>
            </a:r>
            <a:r>
              <a:rPr lang="en-US" altLang="ko-KR" dirty="0" smtClean="0"/>
              <a:t>-order </a:t>
            </a:r>
            <a:r>
              <a:rPr lang="en-US" altLang="ko-KR" dirty="0"/>
              <a:t>accuracy.</a:t>
            </a:r>
          </a:p>
          <a:p>
            <a:pPr marL="266700" lvl="1" indent="0">
              <a:buNone/>
            </a:pPr>
            <a:endParaRPr lang="en-US" altLang="ko-KR" dirty="0"/>
          </a:p>
          <a:p>
            <a:r>
              <a:rPr lang="en-US" altLang="ko-KR" dirty="0"/>
              <a:t>Several </a:t>
            </a:r>
            <a:r>
              <a:rPr lang="en-US" altLang="ko-KR" dirty="0" smtClean="0"/>
              <a:t>factors affecting </a:t>
            </a:r>
            <a:r>
              <a:rPr lang="en-US" altLang="ko-KR" dirty="0"/>
              <a:t>the formal order-of-accuracy in high-order methods.</a:t>
            </a:r>
          </a:p>
          <a:p>
            <a:pPr lvl="1"/>
            <a:r>
              <a:rPr lang="en-US" altLang="ko-KR" dirty="0"/>
              <a:t>Projection </a:t>
            </a:r>
            <a:r>
              <a:rPr lang="en-US" altLang="ko-KR" dirty="0" smtClean="0"/>
              <a:t>error of a non-smooth initial profile</a:t>
            </a:r>
            <a:endParaRPr lang="en-US" altLang="ko-KR" dirty="0"/>
          </a:p>
          <a:p>
            <a:pPr lvl="1"/>
            <a:r>
              <a:rPr lang="en-US" altLang="ko-KR" dirty="0"/>
              <a:t>Non-physical </a:t>
            </a:r>
            <a:r>
              <a:rPr lang="en-US" altLang="ko-KR" dirty="0" smtClean="0"/>
              <a:t>oscillations (numerical flux, limiting </a:t>
            </a:r>
            <a:r>
              <a:rPr lang="en-US" altLang="ko-KR" dirty="0" smtClean="0"/>
              <a:t>strategy/</a:t>
            </a:r>
            <a:r>
              <a:rPr lang="en-US" altLang="ko-KR" dirty="0" smtClean="0"/>
              <a:t>amount of </a:t>
            </a:r>
            <a:r>
              <a:rPr lang="en-US" altLang="ko-KR" dirty="0" smtClean="0"/>
              <a:t>diffusion</a:t>
            </a:r>
            <a:r>
              <a:rPr lang="en-US" altLang="ko-KR" dirty="0" smtClean="0"/>
              <a:t>, shock-alignment &amp; mesh distribution, </a:t>
            </a:r>
            <a:r>
              <a:rPr lang="en-US" altLang="ko-KR" dirty="0" err="1" smtClean="0"/>
              <a:t>etc</a:t>
            </a:r>
            <a:r>
              <a:rPr lang="en-US" altLang="ko-KR" dirty="0" smtClean="0"/>
              <a:t>)</a:t>
            </a:r>
            <a:endParaRPr lang="en-US" altLang="ko-KR" dirty="0"/>
          </a:p>
          <a:p>
            <a:pPr lvl="1"/>
            <a:endParaRPr lang="en-US" altLang="ko-KR" dirty="0"/>
          </a:p>
          <a:p>
            <a:r>
              <a:rPr lang="en-US" altLang="ko-KR" dirty="0"/>
              <a:t>Further studies are necessary to improve accuracy, efficiency and robustness of high-order </a:t>
            </a:r>
            <a:r>
              <a:rPr lang="en-US" altLang="ko-KR" dirty="0" smtClean="0"/>
              <a:t>methods for unsteady compressible flows.</a:t>
            </a:r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847020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95E095DB-4B8B-4E87-9D00-ABB8A5FAFED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 algn="ctr">
                <a:defRPr/>
              </a:pPr>
              <a:t>35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178BDAEE-7BDE-43F6-BA26-6220DD704E4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216000" y="763932"/>
            <a:ext cx="8712000" cy="5330136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altLang="ko-KR" sz="8000" dirty="0"/>
              <a:t>Appendix</a:t>
            </a:r>
            <a:endParaRPr lang="ko-KR" altLang="en-US" sz="8000" dirty="0"/>
          </a:p>
        </p:txBody>
      </p:sp>
    </p:spTree>
    <p:extLst>
      <p:ext uri="{BB962C8B-B14F-4D97-AF65-F5344CB8AC3E}">
        <p14:creationId xmlns:p14="http://schemas.microsoft.com/office/powerpoint/2010/main" val="1735890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36</a:t>
            </a:fld>
            <a:endParaRPr lang="ko-KR" alt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Appendix. Reference Solution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Content Placeholder 3"/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Reliability of </a:t>
                </a:r>
                <a:r>
                  <a:rPr lang="en-US" altLang="ko-KR" dirty="0" smtClean="0"/>
                  <a:t>reference </a:t>
                </a:r>
                <a:r>
                  <a:rPr lang="en-US" altLang="ko-KR" dirty="0"/>
                  <a:t>solution</a:t>
                </a:r>
              </a:p>
              <a:p>
                <a:pPr lvl="1"/>
                <a:r>
                  <a:rPr lang="en-US" altLang="ko-KR" dirty="0"/>
                  <a:t>In order to observe the behavior of order test results </a:t>
                </a:r>
                <a:r>
                  <a:rPr lang="en-US" altLang="ko-KR" dirty="0" smtClean="0"/>
                  <a:t>with respect </a:t>
                </a:r>
                <a:r>
                  <a:rPr lang="en-US" altLang="ko-KR" dirty="0"/>
                  <a:t>to the </a:t>
                </a:r>
                <a:r>
                  <a:rPr lang="en-US" altLang="ko-KR" dirty="0" smtClean="0"/>
                  <a:t>reference </a:t>
                </a:r>
                <a:r>
                  <a:rPr lang="en-US" altLang="ko-KR" dirty="0"/>
                  <a:t>solution, 1-D smooth problem is examined.</a:t>
                </a:r>
              </a:p>
              <a:p>
                <a:pPr lvl="1"/>
                <a:endParaRPr lang="en-US" altLang="ko-KR" dirty="0"/>
              </a:p>
              <a:p>
                <a:pPr lvl="1"/>
                <a:r>
                  <a:rPr lang="en-US" altLang="ko-KR" dirty="0"/>
                  <a:t>Problem description</a:t>
                </a:r>
              </a:p>
              <a:p>
                <a:pPr lvl="2"/>
                <a:r>
                  <a:rPr lang="en-US" altLang="ko-KR" dirty="0"/>
                  <a:t>Non-dimensional 1-D Euler equations with EOS for ideal gas</a:t>
                </a:r>
              </a:p>
              <a:p>
                <a:pPr lvl="2"/>
                <a:r>
                  <a:rPr lang="en-US" altLang="ko-KR" dirty="0"/>
                  <a:t>Initial condition: </a:t>
                </a:r>
                <a14:m>
                  <m:oMath xmlns:m="http://schemas.openxmlformats.org/officeDocument/2006/math">
                    <m:d>
                      <m:dPr>
                        <m:begChr m:val="["/>
                        <m:endChr m:val="]"/>
                        <m:ctrlPr>
                          <a:rPr lang="en-US" altLang="ko-KR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US" altLang="ko-KR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𝑢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altLang="ko-KR" b="0" i="1" smtClean="0">
                            <a:latin typeface="Cambria Math" panose="02040503050406030204" pitchFamily="18" charset="0"/>
                          </a:rPr>
                          <m:t>𝑝</m:t>
                        </m:r>
                      </m:e>
                    </m:d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[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1+0.2</m:t>
                    </m:r>
                    <m:r>
                      <m:rPr>
                        <m:sty m:val="p"/>
                      </m:rPr>
                      <a:rPr lang="en-US" altLang="ko-KR" i="0">
                        <a:latin typeface="Cambria Math" panose="02040503050406030204" pitchFamily="18" charset="0"/>
                      </a:rPr>
                      <m:t>sin</m:t>
                    </m:r>
                    <m:d>
                      <m:d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𝜋</m:t>
                        </m:r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</m:d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altLang="ko-KR" b="0" i="0" smtClean="0">
                        <a:latin typeface="Cambria Math" panose="02040503050406030204" pitchFamily="18" charset="0"/>
                      </a:rPr>
                      <m:t>1,1]</m:t>
                    </m:r>
                  </m:oMath>
                </a14:m>
                <a:endParaRPr lang="en-US" altLang="ko-KR" dirty="0"/>
              </a:p>
              <a:p>
                <a:pPr lvl="2"/>
                <a:r>
                  <a:rPr lang="en-US" altLang="ko-KR" dirty="0"/>
                  <a:t>Computational domain: </a:t>
                </a:r>
                <a14:m>
                  <m:oMath xmlns:m="http://schemas.openxmlformats.org/officeDocument/2006/math">
                    <m:r>
                      <a:rPr lang="ko-KR" altLang="en-US">
                        <a:latin typeface="Cambria Math" panose="02040503050406030204" pitchFamily="18" charset="0"/>
                      </a:rPr>
                      <m:t>𝛺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= </m:t>
                    </m:r>
                    <m:d>
                      <m:dPr>
                        <m:begChr m:val="["/>
                        <m:endChr m:val="]"/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0,1</m:t>
                        </m:r>
                      </m:e>
                    </m:d>
                  </m:oMath>
                </a14:m>
                <a:endParaRPr lang="en-US" altLang="ko-KR" dirty="0"/>
              </a:p>
              <a:p>
                <a:pPr lvl="2"/>
                <a:r>
                  <a:rPr lang="en-US" altLang="ko-KR" dirty="0"/>
                  <a:t>Target time: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endParaRPr lang="en-US" altLang="ko-KR" dirty="0"/>
              </a:p>
              <a:p>
                <a:pPr lvl="2"/>
                <a:r>
                  <a:rPr lang="en-US" altLang="ko-KR" dirty="0"/>
                  <a:t>Grid sizes for DG method: </a:t>
                </a:r>
                <a14:m>
                  <m:oMath xmlns:m="http://schemas.openxmlformats.org/officeDocument/2006/math">
                    <m:r>
                      <a:rPr lang="en-US" altLang="ko-KR">
                        <a:latin typeface="Cambria Math" panose="02040503050406030204" pitchFamily="18" charset="0"/>
                      </a:rPr>
                      <m:t>h</m:t>
                    </m:r>
                    <m:r>
                      <a:rPr lang="en-US" altLang="ko-KR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15</m:t>
                        </m:r>
                      </m:den>
                    </m:f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30</m:t>
                        </m:r>
                      </m:den>
                    </m:f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60</m:t>
                        </m:r>
                      </m:den>
                    </m:f>
                    <m:r>
                      <a:rPr lang="en-US" altLang="ko-KR">
                        <a:latin typeface="Cambria Math" panose="02040503050406030204" pitchFamily="18" charset="0"/>
                      </a:rPr>
                      <m:t>,</m:t>
                    </m:r>
                    <m:f>
                      <m:fPr>
                        <m:ctrlPr>
                          <a:rPr lang="en-US" altLang="ko-KR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altLang="ko-KR">
                            <a:latin typeface="Cambria Math" panose="02040503050406030204" pitchFamily="18" charset="0"/>
                          </a:rPr>
                          <m:t>90</m:t>
                        </m:r>
                      </m:den>
                    </m:f>
                  </m:oMath>
                </a14:m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en-US" altLang="ko-KR" dirty="0"/>
              </a:p>
              <a:p>
                <a:endParaRPr lang="ko-KR" altLang="en-US" dirty="0"/>
              </a:p>
            </p:txBody>
          </p:sp>
        </mc:Choice>
        <mc:Fallback xmlns="">
          <p:sp>
            <p:nvSpPr>
              <p:cNvPr id="4" name="Content Placeholder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4"/>
                <a:stretch>
                  <a:fillRect l="-490" t="-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546" y="3100647"/>
            <a:ext cx="4100920" cy="3075690"/>
          </a:xfrm>
          <a:prstGeom prst="rect">
            <a:avLst/>
          </a:prstGeom>
        </p:spPr>
      </p:pic>
      <p:sp>
        <p:nvSpPr>
          <p:cNvPr id="10" name="직사각형 9"/>
          <p:cNvSpPr/>
          <p:nvPr/>
        </p:nvSpPr>
        <p:spPr>
          <a:xfrm>
            <a:off x="6104533" y="6176337"/>
            <a:ext cx="1162947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Density Profile</a:t>
            </a:r>
          </a:p>
        </p:txBody>
      </p:sp>
    </p:spTree>
    <p:extLst>
      <p:ext uri="{BB962C8B-B14F-4D97-AF65-F5344CB8AC3E}">
        <p14:creationId xmlns:p14="http://schemas.microsoft.com/office/powerpoint/2010/main" val="4113885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ctr">
              <a:defRPr/>
            </a:pPr>
            <a:fld id="{4AA9AA5B-C917-4465-B44E-C9D96AE2C631}" type="slidenum">
              <a:rPr lang="ko-KR" altLang="en-US" smtClean="0">
                <a:solidFill>
                  <a:srgbClr val="1F497D">
                    <a:lumMod val="75000"/>
                  </a:srgbClr>
                </a:solidFill>
              </a:rPr>
              <a:pPr algn="ctr">
                <a:defRPr/>
              </a:pPr>
              <a:t>37</a:t>
            </a:fld>
            <a:endParaRPr lang="ko-KR" altLang="en-US" dirty="0">
              <a:solidFill>
                <a:srgbClr val="1F497D">
                  <a:lumMod val="75000"/>
                </a:srgbClr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Appendix. Reference Solution</a:t>
            </a:r>
            <a:endParaRPr lang="ko-KR" alt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Reliability of reference solution (</a:t>
            </a:r>
            <a:r>
              <a:rPr lang="en-US" altLang="ko-KR" i="1" dirty="0" err="1"/>
              <a:t>Cont</a:t>
            </a:r>
            <a:r>
              <a:rPr lang="en-US" altLang="ko-KR" i="1" dirty="0"/>
              <a:t>’</a:t>
            </a:r>
            <a:r>
              <a:rPr lang="en-US" altLang="ko-KR" dirty="0"/>
              <a:t>)</a:t>
            </a:r>
          </a:p>
          <a:p>
            <a:pPr lvl="1"/>
            <a:r>
              <a:rPr lang="en-US" altLang="ko-KR" dirty="0"/>
              <a:t>Error of the DG solution is measured with </a:t>
            </a:r>
            <a:r>
              <a:rPr lang="en-US" altLang="ko-KR" dirty="0" smtClean="0"/>
              <a:t>the reference </a:t>
            </a:r>
            <a:r>
              <a:rPr lang="en-US" altLang="ko-KR" dirty="0"/>
              <a:t>solution, which is computed by FVM with fine meshes.</a:t>
            </a:r>
          </a:p>
          <a:p>
            <a:pPr lvl="1"/>
            <a:r>
              <a:rPr lang="en-US" altLang="ko-KR" dirty="0"/>
              <a:t>Judging from the observation in the 1-D smooth problem, if the reference solution </a:t>
            </a:r>
            <a:r>
              <a:rPr lang="en-US" altLang="ko-KR" dirty="0" smtClean="0"/>
              <a:t>is obtained on sufficiently fine meshes, the order-of-accuracy </a:t>
            </a:r>
            <a:r>
              <a:rPr lang="en-US" altLang="ko-KR" dirty="0"/>
              <a:t>is </a:t>
            </a:r>
            <a:r>
              <a:rPr lang="en-US" altLang="ko-KR" dirty="0" smtClean="0"/>
              <a:t>correctly behaved, </a:t>
            </a:r>
            <a:r>
              <a:rPr lang="en-US" altLang="ko-KR" dirty="0"/>
              <a:t>otherwise the error is saturated at some point.</a:t>
            </a:r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marL="266700" lvl="1" indent="0">
              <a:buNone/>
            </a:pPr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pPr lvl="1"/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en-US" altLang="ko-KR" dirty="0"/>
          </a:p>
          <a:p>
            <a:endParaRPr lang="ko-KR" altLang="en-US" dirty="0"/>
          </a:p>
        </p:txBody>
      </p:sp>
      <p:sp>
        <p:nvSpPr>
          <p:cNvPr id="9" name="직사각형 9"/>
          <p:cNvSpPr/>
          <p:nvPr/>
        </p:nvSpPr>
        <p:spPr>
          <a:xfrm>
            <a:off x="3196030" y="6070678"/>
            <a:ext cx="3305906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L2 Error Measured with the Reference Solution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537" y="2814151"/>
            <a:ext cx="3841463" cy="287999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463" y="2814151"/>
            <a:ext cx="3841463" cy="2880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9"/>
              <p:cNvSpPr/>
              <p:nvPr/>
            </p:nvSpPr>
            <p:spPr>
              <a:xfrm>
                <a:off x="1690504" y="5677331"/>
                <a:ext cx="2353529" cy="368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(a) FVM results from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1,000,000</m:t>
                        </m:r>
                      </m:den>
                    </m:f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0" name="직사각형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90504" y="5677331"/>
                <a:ext cx="2353529" cy="36830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직사각형 9"/>
              <p:cNvSpPr/>
              <p:nvPr/>
            </p:nvSpPr>
            <p:spPr>
              <a:xfrm>
                <a:off x="5649146" y="5695112"/>
                <a:ext cx="2230099" cy="36830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(b) FVM results from </a:t>
                </a:r>
                <a14:m>
                  <m:oMath xmlns:m="http://schemas.openxmlformats.org/officeDocument/2006/math"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h</m:t>
                    </m:r>
                    <m:r>
                      <a:rPr lang="en-US" sz="1200" b="0" i="1" smtClean="0">
                        <a:latin typeface="Cambria Math" panose="02040503050406030204" pitchFamily="18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120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1200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10,000</m:t>
                        </m:r>
                      </m:den>
                    </m:f>
                  </m:oMath>
                </a14:m>
                <a:r>
                  <a:rPr lang="en-US" sz="1200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 </a:t>
                </a:r>
              </a:p>
            </p:txBody>
          </p:sp>
        </mc:Choice>
        <mc:Fallback xmlns="">
          <p:sp>
            <p:nvSpPr>
              <p:cNvPr id="11" name="직사각형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49146" y="5695112"/>
                <a:ext cx="2230099" cy="36830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타원 4"/>
          <p:cNvSpPr/>
          <p:nvPr/>
        </p:nvSpPr>
        <p:spPr>
          <a:xfrm rot="21127048">
            <a:off x="5229607" y="4046680"/>
            <a:ext cx="1871347" cy="59943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2" name="직사각형 11"/>
          <p:cNvSpPr/>
          <p:nvPr/>
        </p:nvSpPr>
        <p:spPr>
          <a:xfrm>
            <a:off x="2248483" y="2909456"/>
            <a:ext cx="1966069" cy="100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직사각형 12"/>
          <p:cNvSpPr/>
          <p:nvPr/>
        </p:nvSpPr>
        <p:spPr>
          <a:xfrm>
            <a:off x="5855517" y="2906052"/>
            <a:ext cx="1966069" cy="1009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08243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38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Appendix. Results (Line 2 &amp; 4)</a:t>
            </a:r>
          </a:p>
        </p:txBody>
      </p:sp>
      <p:sp>
        <p:nvSpPr>
          <p:cNvPr id="9" name="내용 개체 틀 3"/>
          <p:cNvSpPr txBox="1">
            <a:spLocks/>
          </p:cNvSpPr>
          <p:nvPr/>
        </p:nvSpPr>
        <p:spPr>
          <a:xfrm>
            <a:off x="432000" y="1077684"/>
            <a:ext cx="8712000" cy="23513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tx2">
                  <a:lumMod val="75000"/>
                </a:schemeClr>
              </a:buClr>
              <a:buFont typeface="Wingdings" pitchFamily="2" charset="2"/>
              <a:buChar char="l"/>
              <a:defRPr sz="1800" b="1" kern="1200" baseline="0">
                <a:solidFill>
                  <a:srgbClr val="003366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1pPr>
            <a:lvl2pPr marL="534988" indent="-268288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70C0"/>
              </a:buClr>
              <a:buFont typeface="Wingdings" pitchFamily="2" charset="2"/>
              <a:buChar char="l"/>
              <a:defRPr sz="1600" b="1" kern="1200" baseline="0">
                <a:solidFill>
                  <a:srgbClr val="336699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2pPr>
            <a:lvl3pPr marL="715963" indent="-26670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chemeClr val="accent4">
                  <a:lumMod val="60000"/>
                  <a:lumOff val="40000"/>
                </a:schemeClr>
              </a:buClr>
              <a:buFont typeface="Wingdings" pitchFamily="2" charset="2"/>
              <a:buChar char="l"/>
              <a:defRPr sz="1400" kern="1200" baseline="0">
                <a:solidFill>
                  <a:srgbClr val="5F5F5F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3pPr>
            <a:lvl4pPr marL="801688" indent="-171450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338BA3"/>
              </a:buClr>
              <a:buFont typeface="Wingdings" pitchFamily="2" charset="2"/>
              <a:buChar char="l"/>
              <a:defRPr sz="12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4pPr>
            <a:lvl5pPr marL="982663" indent="-180975" algn="l" rtl="0" eaLnBrk="0" fontAlgn="base" latinLnBrk="1" hangingPunct="0">
              <a:spcBef>
                <a:spcPct val="20000"/>
              </a:spcBef>
              <a:spcAft>
                <a:spcPct val="0"/>
              </a:spcAft>
              <a:buClr>
                <a:srgbClr val="002060"/>
              </a:buClr>
              <a:buFont typeface="Arial" pitchFamily="34" charset="0"/>
              <a:buChar char="•"/>
              <a:defRPr sz="1000" kern="1200" baseline="0">
                <a:solidFill>
                  <a:schemeClr val="tx1"/>
                </a:solidFill>
                <a:latin typeface="Times New Roman" pitchFamily="18" charset="0"/>
                <a:ea typeface="맑은 고딕" pitchFamily="50" charset="-127"/>
                <a:cs typeface="Times New Roman" pitchFamily="18" charset="0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ko-KR" dirty="0"/>
              <a:t>Line 2: Similar shock structure shown in Line 1</a:t>
            </a:r>
          </a:p>
          <a:p>
            <a:pPr lvl="1"/>
            <a:r>
              <a:rPr lang="en-US" altLang="ko-KR" dirty="0"/>
              <a:t>Solution behavior around the shock is similar </a:t>
            </a:r>
            <a:r>
              <a:rPr lang="en-US" altLang="ko-KR" dirty="0" smtClean="0"/>
              <a:t>to </a:t>
            </a:r>
            <a:r>
              <a:rPr lang="en-US" altLang="ko-KR" dirty="0"/>
              <a:t>Line 1.</a:t>
            </a:r>
          </a:p>
          <a:p>
            <a:pPr lvl="1"/>
            <a:r>
              <a:rPr lang="en-US" altLang="ko-KR" dirty="0"/>
              <a:t>Non-monotonicity of shock </a:t>
            </a:r>
            <a:r>
              <a:rPr lang="en-US" altLang="ko-KR" dirty="0" smtClean="0"/>
              <a:t>is </a:t>
            </a:r>
            <a:r>
              <a:rPr lang="en-US" altLang="ko-KR" dirty="0"/>
              <a:t>shown more clearly in Line 2.</a:t>
            </a:r>
          </a:p>
          <a:p>
            <a:r>
              <a:rPr lang="en-US" altLang="ko-KR" dirty="0"/>
              <a:t>Line 4: Similar vortical structure shown in Line 1</a:t>
            </a:r>
          </a:p>
          <a:p>
            <a:pPr lvl="1"/>
            <a:r>
              <a:rPr lang="en-US" altLang="ko-KR" dirty="0"/>
              <a:t>Solution behavior around vortex core is similar to </a:t>
            </a:r>
            <a:r>
              <a:rPr lang="en-US" altLang="ko-KR" dirty="0" smtClean="0"/>
              <a:t>Line </a:t>
            </a:r>
            <a:r>
              <a:rPr lang="en-US" altLang="ko-KR" dirty="0"/>
              <a:t>1.</a:t>
            </a:r>
          </a:p>
          <a:p>
            <a:pPr lvl="1"/>
            <a:r>
              <a:rPr lang="en-US" altLang="ko-KR" dirty="0"/>
              <a:t>Difference in location and depth of the vortex core </a:t>
            </a:r>
            <a:r>
              <a:rPr lang="en-US" altLang="ko-KR" dirty="0" smtClean="0"/>
              <a:t>is more </a:t>
            </a:r>
            <a:r>
              <a:rPr lang="en-US" altLang="ko-KR" dirty="0"/>
              <a:t>apparent in Line 4.</a:t>
            </a: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E2A95977-11BA-4D57-802D-4EB2E4AEFA4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33" r="6454"/>
          <a:stretch/>
        </p:blipFill>
        <p:spPr>
          <a:xfrm>
            <a:off x="247139" y="3490460"/>
            <a:ext cx="2845104" cy="2460097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4829C187-DA60-447F-966A-667A179E13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2" r="7966"/>
          <a:stretch/>
        </p:blipFill>
        <p:spPr>
          <a:xfrm>
            <a:off x="5870170" y="3462410"/>
            <a:ext cx="2808676" cy="2460097"/>
          </a:xfrm>
          <a:prstGeom prst="rect">
            <a:avLst/>
          </a:prstGeom>
        </p:spPr>
      </p:pic>
      <p:sp>
        <p:nvSpPr>
          <p:cNvPr id="18" name="직사각형 17"/>
          <p:cNvSpPr/>
          <p:nvPr/>
        </p:nvSpPr>
        <p:spPr>
          <a:xfrm>
            <a:off x="432000" y="3347108"/>
            <a:ext cx="12025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2 (RQ250)</a:t>
            </a:r>
          </a:p>
        </p:txBody>
      </p:sp>
      <p:sp>
        <p:nvSpPr>
          <p:cNvPr id="17" name="직사각형 16">
            <a:extLst>
              <a:ext uri="{FF2B5EF4-FFF2-40B4-BE49-F238E27FC236}">
                <a16:creationId xmlns:a16="http://schemas.microsoft.com/office/drawing/2014/main" id="{82378C4B-6DFA-4F8E-A34F-B8A0A8C51BD5}"/>
              </a:ext>
            </a:extLst>
          </p:cNvPr>
          <p:cNvSpPr/>
          <p:nvPr/>
        </p:nvSpPr>
        <p:spPr>
          <a:xfrm>
            <a:off x="6454852" y="3347108"/>
            <a:ext cx="1202573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4 (RQ250)</a:t>
            </a:r>
          </a:p>
        </p:txBody>
      </p:sp>
      <p:pic>
        <p:nvPicPr>
          <p:cNvPr id="12" name="그림 11">
            <a:extLst>
              <a:ext uri="{FF2B5EF4-FFF2-40B4-BE49-F238E27FC236}">
                <a16:creationId xmlns:a16="http://schemas.microsoft.com/office/drawing/2014/main" id="{5AC24249-DCFB-424F-81D0-B7ED1A322A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8" r="5442"/>
          <a:stretch/>
        </p:blipFill>
        <p:spPr>
          <a:xfrm>
            <a:off x="3223175" y="3490459"/>
            <a:ext cx="2882571" cy="2460096"/>
          </a:xfrm>
          <a:prstGeom prst="rect">
            <a:avLst/>
          </a:prstGeom>
        </p:spPr>
      </p:pic>
      <p:sp>
        <p:nvSpPr>
          <p:cNvPr id="19" name="직사각형 18">
            <a:extLst>
              <a:ext uri="{FF2B5EF4-FFF2-40B4-BE49-F238E27FC236}">
                <a16:creationId xmlns:a16="http://schemas.microsoft.com/office/drawing/2014/main" id="{44B8CA69-046F-47D7-A434-E30921367DF1}"/>
              </a:ext>
            </a:extLst>
          </p:cNvPr>
          <p:cNvSpPr/>
          <p:nvPr/>
        </p:nvSpPr>
        <p:spPr>
          <a:xfrm>
            <a:off x="3441349" y="3347109"/>
            <a:ext cx="1760418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Line 2</a:t>
            </a:r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(Shock Close-up)</a:t>
            </a:r>
            <a:endParaRPr lang="en-US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802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9443" y="3612015"/>
            <a:ext cx="3324602" cy="2700000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4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Problem Description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내용 개체 틀 3"/>
              <p:cNvSpPr>
                <a:spLocks noGrp="1"/>
              </p:cNvSpPr>
              <p:nvPr>
                <p:ph sz="quarter" idx="11"/>
              </p:nvPr>
            </p:nvSpPr>
            <p:spPr/>
            <p:txBody>
              <a:bodyPr/>
              <a:lstStyle/>
              <a:p>
                <a:r>
                  <a:rPr lang="en-US" altLang="ko-KR" dirty="0"/>
                  <a:t>Initial condition</a:t>
                </a:r>
              </a:p>
              <a:p>
                <a:pPr lvl="1"/>
                <a:r>
                  <a:rPr lang="en-US" altLang="ko-KR" dirty="0"/>
                  <a:t>Non-dimensional 2-D Euler equations with EOS for ideal gas</a:t>
                </a:r>
              </a:p>
              <a:p>
                <a:pPr lvl="1"/>
                <a:r>
                  <a:rPr lang="en-US" altLang="ko-KR" dirty="0"/>
                  <a:t>Initially, the flow field contains a stationary shock and </a:t>
                </a:r>
                <a:r>
                  <a:rPr lang="en-US" altLang="ko-KR" dirty="0" smtClean="0"/>
                  <a:t>a strong </a:t>
                </a:r>
                <a:r>
                  <a:rPr lang="en-US" altLang="ko-KR" dirty="0"/>
                  <a:t>vortex located in upstream.</a:t>
                </a:r>
              </a:p>
              <a:p>
                <a:pPr lvl="1"/>
                <a:r>
                  <a:rPr lang="en-US" altLang="ko-KR" dirty="0"/>
                  <a:t>Composite vortex with C</a:t>
                </a:r>
                <a:r>
                  <a:rPr lang="en-US" altLang="ko-KR" baseline="30000" dirty="0"/>
                  <a:t>0</a:t>
                </a:r>
                <a:r>
                  <a:rPr lang="en-US" altLang="ko-KR" dirty="0"/>
                  <a:t>-continuous angular velocity and C</a:t>
                </a:r>
                <a:r>
                  <a:rPr lang="en-US" altLang="ko-KR" baseline="30000" dirty="0"/>
                  <a:t>1</a:t>
                </a:r>
                <a:r>
                  <a:rPr lang="en-US" altLang="ko-KR" dirty="0"/>
                  <a:t>-continuous density profiles</a:t>
                </a:r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:endParaRPr lang="en-US" altLang="ko-KR" dirty="0"/>
              </a:p>
              <a:p>
                <a:pPr lvl="1"/>
                <a14:m>
                  <m:oMath xmlns:m="http://schemas.openxmlformats.org/officeDocument/2006/math"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mtClean="0">
                            <a:latin typeface="Cambria Math" panose="02040503050406030204" pitchFamily="18" charset="0"/>
                          </a:rPr>
                          <m:t>𝑴</m:t>
                        </m:r>
                      </m:e>
                      <m:sub>
                        <m:r>
                          <a:rPr lang="en-US" altLang="ko-KR" smtClean="0">
                            <a:latin typeface="Cambria Math" panose="02040503050406030204" pitchFamily="18" charset="0"/>
                          </a:rPr>
                          <m:t>𝒗</m:t>
                        </m:r>
                      </m:sub>
                    </m:sSub>
                    <m:r>
                      <a:rPr lang="en-US" altLang="ko-KR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altLang="ko-KR" smtClean="0">
                            <a:latin typeface="Cambria Math" panose="02040503050406030204" pitchFamily="18" charset="0"/>
                          </a:rPr>
                          <m:t>𝒗</m:t>
                        </m:r>
                      </m:e>
                      <m:sub>
                        <m:r>
                          <a:rPr lang="en-US" altLang="ko-KR" smtClean="0">
                            <a:latin typeface="Cambria Math" panose="02040503050406030204" pitchFamily="18" charset="0"/>
                          </a:rPr>
                          <m:t>𝒎</m:t>
                        </m:r>
                      </m:sub>
                    </m:sSub>
                    <m:r>
                      <a:rPr lang="en-US" altLang="ko-KR" smtClean="0">
                        <a:latin typeface="Cambria Math" panose="02040503050406030204" pitchFamily="18" charset="0"/>
                      </a:rPr>
                      <m:t>/</m:t>
                    </m:r>
                    <m:rad>
                      <m:radPr>
                        <m:degHide m:val="on"/>
                        <m:ctrlPr>
                          <a:rPr lang="en-US" altLang="ko-KR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altLang="ko-KR" smtClean="0">
                            <a:latin typeface="Cambria Math" panose="02040503050406030204" pitchFamily="18" charset="0"/>
                          </a:rPr>
                          <m:t>𝜸</m:t>
                        </m:r>
                      </m:e>
                    </m:rad>
                  </m:oMath>
                </a14:m>
                <a:r>
                  <a:rPr lang="ko-KR" altLang="en-US" dirty="0"/>
                  <a:t> </a:t>
                </a:r>
                <a:r>
                  <a:rPr lang="en-US" altLang="ko-KR" dirty="0"/>
                  <a:t>as a measure of the vortex strength</a:t>
                </a:r>
                <a:endParaRPr lang="ko-KR" altLang="en-US" dirty="0"/>
              </a:p>
            </p:txBody>
          </p:sp>
        </mc:Choice>
        <mc:Fallback xmlns="">
          <p:sp>
            <p:nvSpPr>
              <p:cNvPr id="4" name="내용 개체 틀 3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quarter" idx="11"/>
              </p:nvPr>
            </p:nvSpPr>
            <p:spPr>
              <a:blipFill>
                <a:blip r:embed="rId3"/>
                <a:stretch>
                  <a:fillRect l="-490" t="-571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2764" y="3591448"/>
            <a:ext cx="5191159" cy="292686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직사각형 1"/>
              <p:cNvSpPr/>
              <p:nvPr/>
            </p:nvSpPr>
            <p:spPr>
              <a:xfrm>
                <a:off x="2748621" y="2312779"/>
                <a:ext cx="2378920" cy="89986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altLang="ko-KR" sz="1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ko-KR" altLang="ko-KR" sz="10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0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000">
                                  <a:latin typeface="Cambria Math" panose="02040503050406030204" pitchFamily="18" charset="0"/>
                                </a:rPr>
                                <m:t>𝜃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altLang="ko-KR" sz="1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altLang="ko-KR" sz="1000" b="0" i="1" smtClean="0">
                                  <a:latin typeface="Cambria Math" panose="02040503050406030204" pitchFamily="18" charset="0"/>
                                </a:rPr>
                                <m:t>𝑣</m:t>
                              </m:r>
                            </m:e>
                            <m:sub>
                              <m:r>
                                <a:rPr lang="en-US" altLang="ko-KR" sz="1000" b="0" i="1" smtClean="0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sub>
                          </m:sSub>
                        </m:den>
                      </m:f>
                      <m:r>
                        <a:rPr lang="en-US" altLang="ko-KR" sz="1000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begChr m:val="{"/>
                          <m:endChr m:val=""/>
                          <m:ctrlPr>
                            <a:rPr lang="ko-KR" altLang="ko-KR" sz="1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eqArr>
                            <m:eqArrPr>
                              <m:ctrlPr>
                                <a:rPr lang="ko-KR" altLang="ko-KR" sz="100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eqArrPr>
                            <m:e>
                              <m:f>
                                <m:fPr>
                                  <m:ctrlPr>
                                    <a:rPr lang="ko-KR" altLang="ko-KR" sz="1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den>
                              </m:f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     </m:t>
                              </m:r>
                              <m:r>
                                <a:rPr lang="en-US" altLang="ko-KR" sz="1000" b="0" i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f>
                                <m:fPr>
                                  <m:ctrlPr>
                                    <a:rPr lang="ko-KR" altLang="ko-KR" sz="1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ko-KR" altLang="ko-KR" sz="1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𝑎</m:t>
                                      </m:r>
                                    </m:e>
                                    <m:sup>
                                      <m:r>
                                        <a:rPr lang="en-US" altLang="ko-KR" sz="1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ko-KR" altLang="ko-KR" sz="1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altLang="ko-KR" sz="1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𝑏</m:t>
                                      </m:r>
                                    </m:e>
                                    <m:sup>
                                      <m:r>
                                        <a:rPr lang="en-US" altLang="ko-KR" sz="1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d>
                                <m:dPr>
                                  <m:ctrlPr>
                                    <a:rPr lang="ko-KR" altLang="ko-KR" sz="1000" i="1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  <m:r>
                                    <a:rPr lang="en-US" altLang="ko-KR" sz="1000">
                                      <a:solidFill>
                                        <a:schemeClr val="tx1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ko-KR" altLang="ko-KR" sz="1000" i="1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ko-KR" altLang="ko-KR" sz="1000" i="1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altLang="ko-KR" sz="1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𝑏</m:t>
                                          </m:r>
                                        </m:e>
                                        <m:sup>
                                          <m:r>
                                            <a:rPr lang="en-US" altLang="ko-KR" sz="1000">
                                              <a:solidFill>
                                                <a:schemeClr val="tx1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r>
                                        <a:rPr lang="en-US" altLang="ko-KR" sz="1000">
                                          <a:solidFill>
                                            <a:schemeClr val="tx1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den>
                                  </m:f>
                                </m:e>
                              </m:d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&lt;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≤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</m:e>
                            <m:e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0               </m:t>
                              </m:r>
                              <m:r>
                                <a:rPr lang="en-US" altLang="ko-KR" sz="1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        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if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  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&gt;</m:t>
                              </m:r>
                              <m:r>
                                <m:rPr>
                                  <m:sty m:val="p"/>
                                </m:rPr>
                                <a:rPr lang="en-US" altLang="ko-KR" sz="1000" b="0" i="0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en-US" altLang="ko-KR" sz="100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.</m:t>
                              </m:r>
                            </m:e>
                          </m:eqArr>
                        </m:e>
                      </m:d>
                    </m:oMath>
                  </m:oMathPara>
                </a14:m>
                <a:endParaRPr lang="ko-KR" altLang="en-US" sz="1000" dirty="0"/>
              </a:p>
            </p:txBody>
          </p:sp>
        </mc:Choice>
        <mc:Fallback xmlns="">
          <p:sp>
            <p:nvSpPr>
              <p:cNvPr id="10" name="직사각형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8621" y="2312779"/>
                <a:ext cx="2378920" cy="89986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5216777" y="2631905"/>
                <a:ext cx="1741759" cy="2616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sz="1100" b="0" dirty="0" smtClean="0">
                    <a:latin typeface="맑은 고딕" panose="020B0503020000020004" pitchFamily="50" charset="-127"/>
                    <a:ea typeface="맑은 고딕" panose="020B0503020000020004" pitchFamily="50" charset="-127"/>
                  </a:rPr>
                  <a:t>※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altLang="ko-KR" sz="1100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US" altLang="ko-KR" sz="1100" b="0" i="1" smtClean="0">
                        <a:latin typeface="Cambria Math" panose="02040503050406030204" pitchFamily="18" charset="0"/>
                      </a:rPr>
                      <m:t>=(0.075,  0.175)</m:t>
                    </m:r>
                  </m:oMath>
                </a14:m>
                <a:endParaRPr lang="ko-KR" altLang="en-US" sz="1100" dirty="0"/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16777" y="2631905"/>
                <a:ext cx="1741759" cy="261610"/>
              </a:xfrm>
              <a:prstGeom prst="rect">
                <a:avLst/>
              </a:prstGeom>
              <a:blipFill>
                <a:blip r:embed="rId6"/>
                <a:stretch>
                  <a:fillRect t="-2326" b="-13953"/>
                </a:stretch>
              </a:blipFill>
            </p:spPr>
            <p:txBody>
              <a:bodyPr/>
              <a:lstStyle/>
              <a:p>
                <a:r>
                  <a:rPr lang="ko-KR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/>
          <p:cNvSpPr txBox="1"/>
          <p:nvPr/>
        </p:nvSpPr>
        <p:spPr>
          <a:xfrm>
            <a:off x="6352296" y="6277428"/>
            <a:ext cx="181889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Composite Vortex Model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56023" y="3180015"/>
            <a:ext cx="2052000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01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5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Grid definition</a:t>
            </a:r>
          </a:p>
          <a:p>
            <a:pPr lvl="1"/>
            <a:r>
              <a:rPr lang="en-US" altLang="ko-KR" dirty="0"/>
              <a:t>Rule of mesh naming: Abbreviation of mesh type-Reciprocal of mesh size </a:t>
            </a:r>
          </a:p>
          <a:p>
            <a:pPr lvl="2"/>
            <a:r>
              <a:rPr lang="en-US" altLang="ko-KR" dirty="0" smtClean="0"/>
              <a:t>Ex</a:t>
            </a:r>
            <a:r>
              <a:rPr lang="en-US" altLang="ko-KR" dirty="0"/>
              <a:t>) RT50, RQ100, etc.</a:t>
            </a:r>
            <a:endParaRPr lang="ko-KR" alt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표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2000" y="2156596"/>
              <a:ext cx="5304565" cy="333340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02998">
                      <a:extLst>
                        <a:ext uri="{9D8B030D-6E8A-4147-A177-3AD203B41FA5}">
                          <a16:colId xmlns:a16="http://schemas.microsoft.com/office/drawing/2014/main" val="1033256608"/>
                        </a:ext>
                      </a:extLst>
                    </a:gridCol>
                    <a:gridCol w="1267321">
                      <a:extLst>
                        <a:ext uri="{9D8B030D-6E8A-4147-A177-3AD203B41FA5}">
                          <a16:colId xmlns:a16="http://schemas.microsoft.com/office/drawing/2014/main" val="2448757572"/>
                        </a:ext>
                      </a:extLst>
                    </a:gridCol>
                    <a:gridCol w="2534246">
                      <a:extLst>
                        <a:ext uri="{9D8B030D-6E8A-4147-A177-3AD203B41FA5}">
                          <a16:colId xmlns:a16="http://schemas.microsoft.com/office/drawing/2014/main" val="3592447389"/>
                        </a:ext>
                      </a:extLst>
                    </a:gridCol>
                  </a:tblGrid>
                  <a:tr h="49640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Mesh type</a:t>
                          </a:r>
                          <a:endParaRPr lang="ko-KR" alt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Abbreviation</a:t>
                          </a:r>
                          <a:endParaRPr lang="ko-KR" alt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Reciprocal of mesh size,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  <m:t>𝟏</m:t>
                                  </m:r>
                                </m:num>
                                <m:den>
                                  <m:r>
                                    <a:rPr lang="en-US" altLang="ko-KR" sz="1400" b="1" i="1" smtClean="0">
                                      <a:latin typeface="Cambria Math" panose="02040503050406030204" pitchFamily="18" charset="0"/>
                                    </a:rPr>
                                    <m:t>𝒉</m:t>
                                  </m:r>
                                </m:den>
                              </m:f>
                            </m:oMath>
                          </a14:m>
                          <a:r>
                            <a:rPr lang="ko-KR" altLang="en-US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</a:t>
                          </a: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3853160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Regular Triangle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RT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50, 100, 150, 200, 250,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33689060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Irregular Triangle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IT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100, 150, 200, 250, 300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17059851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Regular Quadrilateral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RQ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150, 200, 250, 300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7049856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Mixed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50, 100, 150, 200, 250,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295720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표 4"/>
              <p:cNvGraphicFramePr>
                <a:graphicFrameLocks noGrp="1"/>
              </p:cNvGraphicFramePr>
              <p:nvPr>
                <p:extLst/>
              </p:nvPr>
            </p:nvGraphicFramePr>
            <p:xfrm>
              <a:off x="432000" y="2156596"/>
              <a:ext cx="5304565" cy="3333407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1502998">
                      <a:extLst>
                        <a:ext uri="{9D8B030D-6E8A-4147-A177-3AD203B41FA5}">
                          <a16:colId xmlns:a16="http://schemas.microsoft.com/office/drawing/2014/main" val="1033256608"/>
                        </a:ext>
                      </a:extLst>
                    </a:gridCol>
                    <a:gridCol w="1267321">
                      <a:extLst>
                        <a:ext uri="{9D8B030D-6E8A-4147-A177-3AD203B41FA5}">
                          <a16:colId xmlns:a16="http://schemas.microsoft.com/office/drawing/2014/main" val="2448757572"/>
                        </a:ext>
                      </a:extLst>
                    </a:gridCol>
                    <a:gridCol w="2534246">
                      <a:extLst>
                        <a:ext uri="{9D8B030D-6E8A-4147-A177-3AD203B41FA5}">
                          <a16:colId xmlns:a16="http://schemas.microsoft.com/office/drawing/2014/main" val="3592447389"/>
                        </a:ext>
                      </a:extLst>
                    </a:gridCol>
                  </a:tblGrid>
                  <a:tr h="496407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Mesh type</a:t>
                          </a:r>
                          <a:endParaRPr lang="ko-KR" alt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b="1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Abbreviation</a:t>
                          </a:r>
                          <a:endParaRPr lang="ko-KR" altLang="en-US" sz="1400" b="1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>
                        <a:solidFill>
                          <a:schemeClr val="bg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endParaRPr lang="ko-KR"/>
                        </a:p>
                      </a:txBody>
                      <a:tcPr anchor="ctr">
                        <a:blipFill>
                          <a:blip r:embed="rId2"/>
                          <a:stretch>
                            <a:fillRect l="-109353" t="-1220" r="-480" b="-570732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513853160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Regular Triangle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RT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50, 100, 150, 200, 250,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33689060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Irregular Triangle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IT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100, 150, 200, 250, 300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317059851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Regular Quadrilateral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RQ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150, 200, 250, 300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297049856"/>
                      </a:ext>
                    </a:extLst>
                  </a:tr>
                  <a:tr h="709250"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Mixed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M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 latinLnBrk="1"/>
                          <a:r>
                            <a:rPr lang="en-US" altLang="ko-KR" sz="140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50, 100, 150, 200, 250,</a:t>
                          </a:r>
                          <a:r>
                            <a:rPr lang="en-US" altLang="ko-KR" sz="1400" baseline="0" dirty="0">
                              <a:latin typeface="Times New Roman" panose="02020603050405020304" pitchFamily="18" charset="0"/>
                              <a:cs typeface="Times New Roman" panose="02020603050405020304" pitchFamily="18" charset="0"/>
                            </a:rPr>
                            <a:t> 300</a:t>
                          </a:r>
                          <a:endParaRPr lang="ko-KR" altLang="en-US" sz="1400" dirty="0">
                            <a:latin typeface="Times New Roman" panose="02020603050405020304" pitchFamily="18" charset="0"/>
                            <a:cs typeface="Times New Roman" panose="02020603050405020304" pitchFamily="18" charset="0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802957207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75" y="2117409"/>
            <a:ext cx="3125545" cy="342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128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our_Dens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6000"/>
                </p14:media>
              </p:ext>
            </p:extLst>
          </p:nvPr>
        </p:nvPicPr>
        <p:blipFill rotWithShape="1">
          <a:blip r:embed="rId4"/>
          <a:srcRect t="22065" b="21702"/>
          <a:stretch>
            <a:fillRect/>
          </a:stretch>
        </p:blipFill>
        <p:spPr>
          <a:xfrm>
            <a:off x="318282" y="1704408"/>
            <a:ext cx="8753456" cy="4377214"/>
          </a:xfrm>
          <a:prstGeom prst="rect">
            <a:avLst/>
          </a:prstGeom>
        </p:spPr>
      </p:pic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6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Flow </a:t>
            </a:r>
            <a:r>
              <a:rPr lang="en-US" altLang="ko-KR" dirty="0" smtClean="0"/>
              <a:t>field description </a:t>
            </a:r>
            <a:endParaRPr lang="en-US" altLang="ko-KR" dirty="0"/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2415396" y="2550978"/>
            <a:ext cx="1428869" cy="1216860"/>
          </a:xfrm>
          <a:prstGeom prst="straightConnector1">
            <a:avLst/>
          </a:prstGeom>
          <a:ln>
            <a:headEnd type="none" w="med" len="med"/>
            <a:tailEnd type="arrow" w="med" len="med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3809714" y="2260032"/>
            <a:ext cx="177328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Shock distortion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237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3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7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Flow </a:t>
            </a:r>
            <a:r>
              <a:rPr lang="en-US" altLang="ko-KR" dirty="0" smtClean="0"/>
              <a:t>field description</a:t>
            </a:r>
            <a:endParaRPr lang="en-US" altLang="ko-KR" dirty="0"/>
          </a:p>
        </p:txBody>
      </p:sp>
      <p:pic>
        <p:nvPicPr>
          <p:cNvPr id="5" name="Contour_Dens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0" end="4000"/>
                </p14:media>
              </p:ext>
            </p:extLst>
          </p:nvPr>
        </p:nvPicPr>
        <p:blipFill rotWithShape="1">
          <a:blip r:embed="rId4"/>
          <a:srcRect t="22065" b="21702"/>
          <a:stretch>
            <a:fillRect/>
          </a:stretch>
        </p:blipFill>
        <p:spPr>
          <a:xfrm>
            <a:off x="318282" y="1704408"/>
            <a:ext cx="8753456" cy="43772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6940" y="2266392"/>
            <a:ext cx="3692390" cy="3331423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4031080" y="3994402"/>
            <a:ext cx="173415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Reflected shock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86767" y="4466188"/>
            <a:ext cx="97256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Slip line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821386" y="4920654"/>
            <a:ext cx="122012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Mach stem</a:t>
            </a:r>
          </a:p>
        </p:txBody>
      </p:sp>
      <p:cxnSp>
        <p:nvCxnSpPr>
          <p:cNvPr id="12" name="Straight Arrow Connector 11"/>
          <p:cNvCxnSpPr>
            <a:stCxn id="9" idx="3"/>
          </p:cNvCxnSpPr>
          <p:nvPr/>
        </p:nvCxnSpPr>
        <p:spPr>
          <a:xfrm flipV="1">
            <a:off x="5765234" y="3268088"/>
            <a:ext cx="688622" cy="91098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9" idx="3"/>
          </p:cNvCxnSpPr>
          <p:nvPr/>
        </p:nvCxnSpPr>
        <p:spPr>
          <a:xfrm>
            <a:off x="5765234" y="4179068"/>
            <a:ext cx="878753" cy="95117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11" idx="1"/>
          </p:cNvCxnSpPr>
          <p:nvPr/>
        </p:nvCxnSpPr>
        <p:spPr>
          <a:xfrm flipH="1" flipV="1">
            <a:off x="6455847" y="4243398"/>
            <a:ext cx="1365539" cy="86192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10" idx="1"/>
          </p:cNvCxnSpPr>
          <p:nvPr/>
        </p:nvCxnSpPr>
        <p:spPr>
          <a:xfrm flipH="1" flipV="1">
            <a:off x="7426419" y="3835942"/>
            <a:ext cx="460348" cy="8149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10" idx="1"/>
          </p:cNvCxnSpPr>
          <p:nvPr/>
        </p:nvCxnSpPr>
        <p:spPr>
          <a:xfrm flipH="1" flipV="1">
            <a:off x="7152947" y="4293142"/>
            <a:ext cx="733820" cy="357712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직사각형 5"/>
          <p:cNvSpPr/>
          <p:nvPr/>
        </p:nvSpPr>
        <p:spPr>
          <a:xfrm>
            <a:off x="2036618" y="3583173"/>
            <a:ext cx="1396539" cy="135759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86257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9" grpId="0" animBg="1"/>
      <p:bldP spid="10" grpId="0" animBg="1"/>
      <p:bldP spid="11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8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Flow </a:t>
            </a:r>
            <a:r>
              <a:rPr lang="en-US" altLang="ko-KR" dirty="0" smtClean="0"/>
              <a:t>field description</a:t>
            </a:r>
            <a:endParaRPr lang="en-US" altLang="ko-KR" dirty="0"/>
          </a:p>
        </p:txBody>
      </p:sp>
      <p:pic>
        <p:nvPicPr>
          <p:cNvPr id="5" name="Contour_Dens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0" end="3000"/>
                </p14:media>
              </p:ext>
            </p:extLst>
          </p:nvPr>
        </p:nvPicPr>
        <p:blipFill rotWithShape="1">
          <a:blip r:embed="rId4"/>
          <a:srcRect t="22065" b="21702"/>
          <a:stretch>
            <a:fillRect/>
          </a:stretch>
        </p:blipFill>
        <p:spPr>
          <a:xfrm>
            <a:off x="318282" y="1704408"/>
            <a:ext cx="8753456" cy="437721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6666" y="2134195"/>
            <a:ext cx="3753723" cy="3326829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18" name="TextBox 17"/>
          <p:cNvSpPr txBox="1"/>
          <p:nvPr/>
        </p:nvSpPr>
        <p:spPr>
          <a:xfrm>
            <a:off x="6929327" y="4804574"/>
            <a:ext cx="18907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Kelvin-Helmholtz instability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Arrow Connector 18"/>
          <p:cNvCxnSpPr>
            <a:stCxn id="18" idx="0"/>
          </p:cNvCxnSpPr>
          <p:nvPr/>
        </p:nvCxnSpPr>
        <p:spPr>
          <a:xfrm flipH="1" flipV="1">
            <a:off x="7811112" y="4507018"/>
            <a:ext cx="63568" cy="29755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직사각형 8"/>
          <p:cNvSpPr/>
          <p:nvPr/>
        </p:nvSpPr>
        <p:spPr>
          <a:xfrm>
            <a:off x="2708959" y="3464457"/>
            <a:ext cx="1502354" cy="119067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7996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AA9AA5B-C917-4465-B44E-C9D96AE2C631}" type="slidenum">
              <a:rPr lang="ko-KR" altLang="en-US" smtClean="0"/>
              <a:pPr/>
              <a:t>9</a:t>
            </a:fld>
            <a:endParaRPr lang="ko-KR" altLang="en-US" dirty="0"/>
          </a:p>
        </p:txBody>
      </p:sp>
      <p:sp>
        <p:nvSpPr>
          <p:cNvPr id="3" name="제목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Problem Description</a:t>
            </a:r>
            <a:endParaRPr lang="ko-KR" altLang="en-US" dirty="0"/>
          </a:p>
        </p:txBody>
      </p:sp>
      <p:sp>
        <p:nvSpPr>
          <p:cNvPr id="4" name="내용 개체 틀 3"/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altLang="ko-KR" dirty="0"/>
              <a:t>Flow </a:t>
            </a:r>
            <a:r>
              <a:rPr lang="en-US" altLang="ko-KR" dirty="0" smtClean="0"/>
              <a:t>field description</a:t>
            </a:r>
            <a:endParaRPr lang="en-US" altLang="ko-KR" dirty="0"/>
          </a:p>
        </p:txBody>
      </p:sp>
      <p:pic>
        <p:nvPicPr>
          <p:cNvPr id="5" name="Contour_Density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000" end="1500"/>
                </p14:media>
              </p:ext>
            </p:extLst>
          </p:nvPr>
        </p:nvPicPr>
        <p:blipFill rotWithShape="1">
          <a:blip r:embed="rId4"/>
          <a:srcRect t="22065" b="21702"/>
          <a:stretch>
            <a:fillRect/>
          </a:stretch>
        </p:blipFill>
        <p:spPr>
          <a:xfrm>
            <a:off x="318282" y="1704408"/>
            <a:ext cx="8753456" cy="437721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929316" y="1746179"/>
            <a:ext cx="204021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First acoustic wave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H="1">
            <a:off x="7128233" y="2122556"/>
            <a:ext cx="455827" cy="136038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746295" y="5475529"/>
            <a:ext cx="222374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Second acoustic wave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4875936" y="3369924"/>
            <a:ext cx="1450580" cy="2091626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283614" y="4825098"/>
            <a:ext cx="209582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Third acoustic wave</a:t>
            </a:r>
            <a:endParaRPr lang="ko-KR" alt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4230696" y="3246633"/>
            <a:ext cx="1194059" cy="15774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7713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2" grpId="0" animBg="1"/>
      <p:bldP spid="14" grpId="0" animBg="1"/>
      <p:bldP spid="16" grpId="0" animBg="1"/>
    </p:bldLst>
  </p:timing>
</p:sld>
</file>

<file path=ppt/theme/theme1.xml><?xml version="1.0" encoding="utf-8"?>
<a:theme xmlns:a="http://schemas.openxmlformats.org/drawingml/2006/main" name="3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30876</TotalTime>
  <Words>2424</Words>
  <Application>Microsoft Office PowerPoint</Application>
  <PresentationFormat>On-screen Show (4:3)</PresentationFormat>
  <Paragraphs>556</Paragraphs>
  <Slides>38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9" baseType="lpstr">
      <vt:lpstr>굴림</vt:lpstr>
      <vt:lpstr>나눔고딕</vt:lpstr>
      <vt:lpstr>맑은 고딕</vt:lpstr>
      <vt:lpstr>Arial</vt:lpstr>
      <vt:lpstr>Cambria Math</vt:lpstr>
      <vt:lpstr>Myriad Pro</vt:lpstr>
      <vt:lpstr>Segoe UI</vt:lpstr>
      <vt:lpstr>Times New Roman</vt:lpstr>
      <vt:lpstr>Wingdings</vt:lpstr>
      <vt:lpstr>Wingdings 2</vt:lpstr>
      <vt:lpstr>3_Office 테마</vt:lpstr>
      <vt:lpstr>CI2 – Inviscid Strong Vortex-Shock Wave Interaction</vt:lpstr>
      <vt:lpstr>PowerPoint Presentation</vt:lpstr>
      <vt:lpstr>Problem Description</vt:lpstr>
      <vt:lpstr>Problem Description</vt:lpstr>
      <vt:lpstr>Problem Description</vt:lpstr>
      <vt:lpstr>Problem Description</vt:lpstr>
      <vt:lpstr>Problem Description</vt:lpstr>
      <vt:lpstr>Problem Description</vt:lpstr>
      <vt:lpstr>Problem Description</vt:lpstr>
      <vt:lpstr>Problem Description</vt:lpstr>
      <vt:lpstr>Problem Description</vt:lpstr>
      <vt:lpstr>Reference Solution</vt:lpstr>
      <vt:lpstr>Reference Solution</vt:lpstr>
      <vt:lpstr>Verification Test (VI1 – Inviscid Convected Vortex)</vt:lpstr>
      <vt:lpstr>Participants</vt:lpstr>
      <vt:lpstr>Participants</vt:lpstr>
      <vt:lpstr>References</vt:lpstr>
      <vt:lpstr>PowerPoint Presentation</vt:lpstr>
      <vt:lpstr>Verification Test (VI1 – Inviscid Convected Vortex)</vt:lpstr>
      <vt:lpstr>Verification Test (VI1 – Inviscid Convected Vortex)</vt:lpstr>
      <vt:lpstr>Results (Schlieren View)</vt:lpstr>
      <vt:lpstr>Results (Schlieren View)</vt:lpstr>
      <vt:lpstr>Results (Line 1)</vt:lpstr>
      <vt:lpstr>Results (Line 1)</vt:lpstr>
      <vt:lpstr>Results (Line 1)</vt:lpstr>
      <vt:lpstr>Results (Line 3)</vt:lpstr>
      <vt:lpstr>Results (Line 5)</vt:lpstr>
      <vt:lpstr>Order-of-Accuracy Degradation</vt:lpstr>
      <vt:lpstr>Order-of-Accuracy Degradation</vt:lpstr>
      <vt:lpstr>Order-of-Accuracy Degradation</vt:lpstr>
      <vt:lpstr>Order-of-Accuracy Degradation</vt:lpstr>
      <vt:lpstr>Order-of-Accuracy Degradation</vt:lpstr>
      <vt:lpstr>PowerPoint Presentation</vt:lpstr>
      <vt:lpstr>Observations</vt:lpstr>
      <vt:lpstr>PowerPoint Presentation</vt:lpstr>
      <vt:lpstr>Appendix. Reference Solution</vt:lpstr>
      <vt:lpstr>Appendix. Reference Solution</vt:lpstr>
      <vt:lpstr>Appendix. Results (Line 2 &amp; 4)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Biomimetic Aerodynamics</dc:title>
  <dc:creator>JDoe</dc:creator>
  <cp:lastModifiedBy>Hewlett-Packard Company</cp:lastModifiedBy>
  <cp:revision>650</cp:revision>
  <cp:lastPrinted>2014-06-13T04:20:56Z</cp:lastPrinted>
  <dcterms:created xsi:type="dcterms:W3CDTF">2013-07-24T10:28:45Z</dcterms:created>
  <dcterms:modified xsi:type="dcterms:W3CDTF">2018-01-06T09:13:56Z</dcterms:modified>
</cp:coreProperties>
</file>