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3"/>
  </p:notesMasterIdLst>
  <p:sldIdLst>
    <p:sldId id="275" r:id="rId2"/>
    <p:sldId id="276" r:id="rId3"/>
    <p:sldId id="383" r:id="rId4"/>
    <p:sldId id="420" r:id="rId5"/>
    <p:sldId id="423" r:id="rId6"/>
    <p:sldId id="421" r:id="rId7"/>
    <p:sldId id="402" r:id="rId8"/>
    <p:sldId id="400" r:id="rId9"/>
    <p:sldId id="436" r:id="rId10"/>
    <p:sldId id="437" r:id="rId11"/>
    <p:sldId id="371" r:id="rId12"/>
    <p:sldId id="428" r:id="rId13"/>
    <p:sldId id="435" r:id="rId14"/>
    <p:sldId id="433" r:id="rId15"/>
    <p:sldId id="432" r:id="rId16"/>
    <p:sldId id="434" r:id="rId17"/>
    <p:sldId id="373" r:id="rId18"/>
    <p:sldId id="401" r:id="rId19"/>
    <p:sldId id="419" r:id="rId20"/>
    <p:sldId id="403" r:id="rId21"/>
    <p:sldId id="404" r:id="rId22"/>
    <p:sldId id="405" r:id="rId23"/>
    <p:sldId id="429" r:id="rId24"/>
    <p:sldId id="430" r:id="rId25"/>
    <p:sldId id="431" r:id="rId26"/>
    <p:sldId id="409" r:id="rId27"/>
    <p:sldId id="384" r:id="rId28"/>
    <p:sldId id="393" r:id="rId29"/>
    <p:sldId id="394" r:id="rId30"/>
    <p:sldId id="395" r:id="rId31"/>
    <p:sldId id="42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EFE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5501" autoAdjust="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63579-432F-40D4-966A-CC2F8A81F1C2}" type="datetimeFigureOut">
              <a:rPr lang="en-US" smtClean="0"/>
              <a:t>01/06/2018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35BC-AB6A-4659-B6CF-19B00CDA6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5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9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5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6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6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that you have to jump through some hoops to get the interface gradient for flux terms, but that term is less important than common U with regard to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1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in: here is a nice way to calculate the common interface value, </a:t>
            </a:r>
            <a:r>
              <a:rPr lang="en-US" dirty="0" err="1"/>
              <a:t>Utilde</a:t>
            </a:r>
            <a:r>
              <a:rPr lang="en-US" dirty="0"/>
              <a:t>,</a:t>
            </a:r>
            <a:r>
              <a:rPr lang="en-US" baseline="0" dirty="0"/>
              <a:t> along an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8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  <a:r>
              <a:rPr lang="en-US" baseline="0" dirty="0"/>
              <a:t>, it is very close to a central discretization, but not quite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26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15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07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  <a:r>
              <a:rPr lang="en-US" baseline="0" dirty="0"/>
              <a:t>, it is very close to a central discretization, but not quite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1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23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Grab</a:t>
            </a:r>
            <a:r>
              <a:rPr lang="en-US" baseline="0" dirty="0"/>
              <a:t> a modified version of the table from paper showing the common F and common U for the two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1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Grab</a:t>
            </a:r>
            <a:r>
              <a:rPr lang="en-US" baseline="0" dirty="0"/>
              <a:t> a modified version of the table from paper showing the common F and common U for the two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82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insert a figure</a:t>
            </a:r>
            <a:r>
              <a:rPr lang="en-US" baseline="0" dirty="0"/>
              <a:t> demonstrating the exact and consistent eigenvalues diverging from </a:t>
            </a:r>
            <a:r>
              <a:rPr lang="en-US" baseline="0" dirty="0" err="1"/>
              <a:t>eachother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51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95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equations</a:t>
            </a:r>
            <a:r>
              <a:rPr lang="en-US" baseline="0" dirty="0"/>
              <a:t> here. Show the one-sided reconstructions used for gradient reconstruction. Use AIAA equations.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39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6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9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5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0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Advection weak</a:t>
            </a:r>
            <a:r>
              <a:rPr lang="en-US" baseline="0" dirty="0"/>
              <a:t> form goes under DG weak form. Need symbols for UCB solution and standard DG solution as inputs to the Riemann solver.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5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35BC-AB6A-4659-B6CF-19B00CDA6A7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9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A814-75D5-412C-823F-35BD6F071FE1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0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E8B0-02FF-4D36-805F-8D8B31F9972C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3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439E-49C7-47FC-9270-B90DEAF724FA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CB64-DE49-43E8-B64D-7315851D3A8C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BDBD-E53B-4A88-890B-719C86FCD807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0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99C3-9769-4621-91F8-CF9C4A952AA4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2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026-FEED-4B1F-8626-2E9619260F84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1667-0A02-4FF8-A0DE-285460145C96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048-576B-4B93-8A4F-FA38EA4579EA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9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620654-EE9F-4C83-AB27-1EA2C2881932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5CBC-5E09-405C-B9AB-FD1A4D3EC089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F6F3BD-919A-418B-B072-C2574A841B2A}" type="datetime1">
              <a:rPr lang="en-US" smtClean="0"/>
              <a:t>01/06/2018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SCFPL: Johnson Research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7F583A-D141-4944-85C1-495BFD14755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51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23.png"/><Relationship Id="rId9" Type="http://schemas.openxmlformats.org/officeDocument/2006/relationships/image" Target="../media/image230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6.PNG"/><Relationship Id="rId3" Type="http://schemas.openxmlformats.org/officeDocument/2006/relationships/image" Target="../media/image250.png"/><Relationship Id="rId7" Type="http://schemas.openxmlformats.org/officeDocument/2006/relationships/image" Target="../media/image42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11" Type="http://schemas.openxmlformats.org/officeDocument/2006/relationships/image" Target="../media/image45.PNG"/><Relationship Id="rId5" Type="http://schemas.openxmlformats.org/officeDocument/2006/relationships/image" Target="../media/image400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91.PNG"/><Relationship Id="rId7" Type="http://schemas.openxmlformats.org/officeDocument/2006/relationships/image" Target="../media/image49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390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450.png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6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1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66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20.png"/><Relationship Id="rId3" Type="http://schemas.openxmlformats.org/officeDocument/2006/relationships/image" Target="../media/image990.png"/><Relationship Id="rId7" Type="http://schemas.openxmlformats.org/officeDocument/2006/relationships/image" Target="../media/image78.png"/><Relationship Id="rId12" Type="http://schemas.openxmlformats.org/officeDocument/2006/relationships/image" Target="../media/image46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4" Type="http://schemas.openxmlformats.org/officeDocument/2006/relationships/image" Target="../media/image47.png"/><Relationship Id="rId9" Type="http://schemas.openxmlformats.org/officeDocument/2006/relationships/image" Target="../media/image80.png"/><Relationship Id="rId1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NULL"/><Relationship Id="rId10" Type="http://schemas.openxmlformats.org/officeDocument/2006/relationships/image" Target="../media/image6.png"/><Relationship Id="rId4" Type="http://schemas.openxmlformats.org/officeDocument/2006/relationships/image" Target="NUL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9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0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8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8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539" y="426008"/>
            <a:ext cx="8666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RADGUM:</a:t>
            </a:r>
          </a:p>
          <a:p>
            <a:pPr algn="ctr"/>
            <a:r>
              <a:rPr lang="en-US" sz="3600" dirty="0"/>
              <a:t>The Recovery-Assisted DG code of the</a:t>
            </a:r>
          </a:p>
          <a:p>
            <a:pPr algn="ctr"/>
            <a:r>
              <a:rPr lang="en-US" sz="3600" dirty="0"/>
              <a:t>University of Michigan</a:t>
            </a:r>
          </a:p>
          <a:p>
            <a:pPr algn="ctr"/>
            <a:r>
              <a:rPr lang="en-US" sz="3600" dirty="0"/>
              <a:t>(WS1 case only)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152" y="2883621"/>
            <a:ext cx="8679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January 6</a:t>
            </a:r>
            <a:r>
              <a:rPr lang="en-US" sz="2400" baseline="30000" dirty="0"/>
              <a:t>th</a:t>
            </a:r>
            <a:r>
              <a:rPr lang="en-US" sz="2400" dirty="0"/>
              <a:t>, 2017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International Workshop on High-Order CFD Methods</a:t>
            </a:r>
          </a:p>
          <a:p>
            <a:r>
              <a:rPr lang="en-US" sz="2400" dirty="0"/>
              <a:t>Kissimmee, Florida</a:t>
            </a:r>
          </a:p>
          <a:p>
            <a:endParaRPr lang="en-US" sz="2400" dirty="0"/>
          </a:p>
          <a:p>
            <a:r>
              <a:rPr lang="en-US" sz="2400" dirty="0"/>
              <a:t>Philip E. Johnson &amp; Eric Johnsen</a:t>
            </a:r>
          </a:p>
          <a:p>
            <a:endParaRPr lang="en-US" sz="2400" dirty="0"/>
          </a:p>
          <a:p>
            <a:r>
              <a:rPr lang="en-US" sz="2400" dirty="0"/>
              <a:t>Scientific Computing and Flow Physics Laboratory</a:t>
            </a:r>
          </a:p>
          <a:p>
            <a:r>
              <a:rPr lang="en-US" sz="2400" dirty="0"/>
              <a:t>Mechanical Engineering Department</a:t>
            </a:r>
          </a:p>
          <a:p>
            <a:r>
              <a:rPr lang="en-US" sz="2400" dirty="0"/>
              <a:t>University of Michigan, Ann Arbor</a:t>
            </a:r>
          </a:p>
        </p:txBody>
      </p:sp>
    </p:spTree>
    <p:extLst>
      <p:ext uri="{BB962C8B-B14F-4D97-AF65-F5344CB8AC3E}">
        <p14:creationId xmlns:p14="http://schemas.microsoft.com/office/powerpoint/2010/main" val="11362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1AE88-9FBD-48E6-B31C-27D625CA60C3}"/>
              </a:ext>
            </a:extLst>
          </p:cNvPr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Energy Spectrum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55EAD7-65E9-4001-8E8B-19D10D3327A1}"/>
                  </a:ext>
                </a:extLst>
              </p:cNvPr>
              <p:cNvSpPr txBox="1"/>
              <p:nvPr/>
            </p:nvSpPr>
            <p:spPr>
              <a:xfrm>
                <a:off x="222637" y="905638"/>
                <a:ext cx="8698726" cy="314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5"/>
                </a:pPr>
                <a:r>
                  <a:rPr lang="en-US" dirty="0"/>
                  <a:t>Build 3D Fourier transform of each correlation: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𝑓𝑓𝑡𝑛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𝑓𝑓𝑡𝑛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𝑓𝑓𝑡𝑛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𝑤𝑤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342900" indent="-342900">
                  <a:buFont typeface="+mj-lt"/>
                  <a:buAutoNum type="arabicParenR" startAt="6"/>
                </a:pPr>
                <a:r>
                  <a:rPr lang="en-US" dirty="0"/>
                  <a:t>Calculate energy spectrum: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marL="342900" indent="-342900">
                  <a:buFont typeface="+mj-lt"/>
                  <a:buAutoNum type="arabicParenR" startAt="7"/>
                </a:pPr>
                <a:r>
                  <a:rPr lang="en-US" dirty="0"/>
                  <a:t>Normalize: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achieve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55EAD7-65E9-4001-8E8B-19D10D332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905638"/>
                <a:ext cx="8698726" cy="3143874"/>
              </a:xfrm>
              <a:prstGeom prst="rect">
                <a:avLst/>
              </a:prstGeom>
              <a:blipFill>
                <a:blip r:embed="rId2"/>
                <a:stretch>
                  <a:fillRect l="-631" t="-1165" b="-2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BD6DB-F021-42EA-85AE-58BEB9AFFFC4}"/>
                  </a:ext>
                </a:extLst>
              </p:cNvPr>
              <p:cNvSpPr txBox="1"/>
              <p:nvPr/>
            </p:nvSpPr>
            <p:spPr>
              <a:xfrm>
                <a:off x="1484244" y="2842289"/>
                <a:ext cx="3087756" cy="43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BD6DB-F021-42EA-85AE-58BEB9AFF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44" y="2842289"/>
                <a:ext cx="3087756" cy="437749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D5F35966-E299-4397-A11C-70F1A457179D}"/>
              </a:ext>
            </a:extLst>
          </p:cNvPr>
          <p:cNvSpPr/>
          <p:nvPr/>
        </p:nvSpPr>
        <p:spPr>
          <a:xfrm rot="16200000">
            <a:off x="2802622" y="1629502"/>
            <a:ext cx="437748" cy="227937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0741AF7-BBF8-4A93-803F-4F935D99267A}"/>
              </a:ext>
            </a:extLst>
          </p:cNvPr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4684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8EA0-60A3-41CE-9FBA-9E4D2965613F}"/>
              </a:ext>
            </a:extLst>
          </p:cNvPr>
          <p:cNvSpPr txBox="1"/>
          <p:nvPr/>
        </p:nvSpPr>
        <p:spPr>
          <a:xfrm>
            <a:off x="250371" y="881743"/>
            <a:ext cx="8643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Were the verification cases helpful and which ones were used?</a:t>
            </a:r>
          </a:p>
          <a:p>
            <a:pPr lvl="1" indent="-285750">
              <a:buFont typeface="Calibri" panose="020F0502020204030204" pitchFamily="34" charset="0"/>
              <a:buChar char="―"/>
            </a:pPr>
            <a:r>
              <a:rPr lang="en-US" dirty="0"/>
              <a:t>TGV: First 3D simulation, demonstrates value of ICB+CGR for nonlinear problem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What improvements are needed to the test case?</a:t>
            </a:r>
          </a:p>
          <a:p>
            <a:pPr marL="457200" lvl="2" indent="-285750">
              <a:buFont typeface="Calibri" panose="020F0502020204030204" pitchFamily="34" charset="0"/>
              <a:buChar char="―"/>
            </a:pPr>
            <a:r>
              <a:rPr lang="en-US" dirty="0"/>
              <a:t>TGV: Standardize energy spectrum calculation and make reference data more easily accessible</a:t>
            </a:r>
          </a:p>
          <a:p>
            <a:pPr marL="457200" lvl="2" indent="-285750">
              <a:buFont typeface="Calibri" panose="020F0502020204030204" pitchFamily="34" charset="0"/>
              <a:buChar char="―"/>
            </a:pP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b="1" dirty="0"/>
              <a:t>Did the test case prompt you to improve your methods/solver</a:t>
            </a:r>
          </a:p>
          <a:p>
            <a:pPr marL="457200" lvl="3" indent="-285750">
              <a:buFont typeface="Calibri" panose="020F0502020204030204" pitchFamily="34" charset="0"/>
              <a:buChar char="―"/>
            </a:pPr>
            <a:r>
              <a:rPr lang="en-US" dirty="0"/>
              <a:t>Yes: added 3D capability</a:t>
            </a:r>
          </a:p>
          <a:p>
            <a:pPr marL="457200" lvl="3" indent="-285750">
              <a:buFont typeface="Calibri" panose="020F0502020204030204" pitchFamily="34" charset="0"/>
              <a:buChar char="―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worked well with your method/solver?</a:t>
            </a:r>
            <a:endParaRPr lang="en-US" dirty="0"/>
          </a:p>
          <a:p>
            <a:pPr lvl="1" indent="-285750">
              <a:buFont typeface="Calibri" panose="020F0502020204030204" pitchFamily="34" charset="0"/>
              <a:buChar char="―"/>
            </a:pPr>
            <a:r>
              <a:rPr lang="en-US" dirty="0"/>
              <a:t>Feature resolution on Cartesian meshes (ICB very helpful)</a:t>
            </a:r>
          </a:p>
          <a:p>
            <a:pPr marL="0" lvl="3"/>
            <a:endParaRPr lang="en-US" dirty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What improvements are necessary to your method/solver?</a:t>
            </a:r>
          </a:p>
          <a:p>
            <a:pPr marL="457200" lvl="2" indent="-285750">
              <a:buFont typeface="Calibri" panose="020F0502020204030204" pitchFamily="34" charset="0"/>
              <a:buChar char="―"/>
            </a:pPr>
            <a:r>
              <a:rPr lang="en-US" dirty="0"/>
              <a:t>ICB/CGR robustness on non-Cartesian elements</a:t>
            </a:r>
          </a:p>
          <a:p>
            <a:pPr marL="0" lvl="3"/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4500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637" y="1556144"/>
            <a:ext cx="8614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SciTech Talk</a:t>
            </a:r>
          </a:p>
          <a:p>
            <a:r>
              <a:rPr lang="en-US" b="1" dirty="0"/>
              <a:t>Title: </a:t>
            </a:r>
            <a:r>
              <a:rPr lang="en-US" dirty="0"/>
              <a:t>A Compact Discontinuous Galerkin Method for Advection-Diffusion Problems</a:t>
            </a:r>
          </a:p>
          <a:p>
            <a:r>
              <a:rPr lang="en-US" b="1" dirty="0"/>
              <a:t>Session:</a:t>
            </a:r>
            <a:r>
              <a:rPr lang="en-US" dirty="0"/>
              <a:t> FD-33, High-Order CFD Methods 1</a:t>
            </a:r>
          </a:p>
          <a:p>
            <a:r>
              <a:rPr lang="en-US" b="1" dirty="0"/>
              <a:t>Setting:</a:t>
            </a:r>
            <a:r>
              <a:rPr lang="en-US" dirty="0"/>
              <a:t> Sun 2, January 10, 9:30 AM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2637" y="3429000"/>
            <a:ext cx="8614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Acknowledgements</a:t>
            </a:r>
          </a:p>
          <a:p>
            <a:r>
              <a:rPr lang="en-US" dirty="0"/>
              <a:t>Computing resources were provided by the NSF via grant 1531752 MRI: Acquisition of Conflux, A Novel Platform for Data-Driven Computational Physics (Tech. Monitor: Ed Walker).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701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75" y="316674"/>
            <a:ext cx="8689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</a:rPr>
              <a:t>References</a:t>
            </a:r>
          </a:p>
          <a:p>
            <a:endParaRPr lang="en-US" sz="2800" u="sng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Kitamura, K. &amp; </a:t>
            </a:r>
            <a:r>
              <a:rPr lang="en-US" sz="1200" dirty="0" err="1">
                <a:solidFill>
                  <a:prstClr val="black"/>
                </a:solidFill>
              </a:rPr>
              <a:t>Shima</a:t>
            </a:r>
            <a:r>
              <a:rPr lang="en-US" sz="1200" dirty="0">
                <a:solidFill>
                  <a:prstClr val="black"/>
                </a:solidFill>
              </a:rPr>
              <a:t>, E., “Towards shock-stable and accurate hypersonic heating computations: A new pressure flux for AUSM-family schemes,” </a:t>
            </a:r>
            <a:r>
              <a:rPr lang="en-US" sz="1200" i="1" dirty="0">
                <a:solidFill>
                  <a:prstClr val="black"/>
                </a:solidFill>
              </a:rPr>
              <a:t>Journal of Computational Physics</a:t>
            </a:r>
            <a:r>
              <a:rPr lang="en-US" sz="1200" dirty="0">
                <a:solidFill>
                  <a:prstClr val="black"/>
                </a:solidFill>
              </a:rPr>
              <a:t>, Vol. 245, 2013.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prstClr val="black"/>
                </a:solidFill>
              </a:rPr>
              <a:t>Reisner</a:t>
            </a:r>
            <a:r>
              <a:rPr lang="en-US" sz="1200" dirty="0">
                <a:solidFill>
                  <a:prstClr val="black"/>
                </a:solidFill>
              </a:rPr>
              <a:t>, J., </a:t>
            </a:r>
            <a:r>
              <a:rPr lang="en-US" sz="1200" dirty="0" err="1">
                <a:solidFill>
                  <a:prstClr val="black"/>
                </a:solidFill>
              </a:rPr>
              <a:t>Serensca</a:t>
            </a:r>
            <a:r>
              <a:rPr lang="en-US" sz="1200" dirty="0">
                <a:solidFill>
                  <a:prstClr val="black"/>
                </a:solidFill>
              </a:rPr>
              <a:t>, J., </a:t>
            </a:r>
            <a:r>
              <a:rPr lang="en-US" sz="1200" dirty="0" err="1">
                <a:solidFill>
                  <a:prstClr val="black"/>
                </a:solidFill>
              </a:rPr>
              <a:t>Shkoller</a:t>
            </a:r>
            <a:r>
              <a:rPr lang="en-US" sz="1200" dirty="0">
                <a:solidFill>
                  <a:prstClr val="black"/>
                </a:solidFill>
              </a:rPr>
              <a:t>, S., “A space-time smooth artificial viscosity method for nonlinear conservation laws,” </a:t>
            </a:r>
            <a:r>
              <a:rPr lang="en-US" sz="1200" i="1" dirty="0">
                <a:solidFill>
                  <a:prstClr val="black"/>
                </a:solidFill>
              </a:rPr>
              <a:t>Journal of Computational Physics, </a:t>
            </a:r>
            <a:r>
              <a:rPr lang="en-US" sz="1200" dirty="0">
                <a:solidFill>
                  <a:prstClr val="black"/>
                </a:solidFill>
              </a:rPr>
              <a:t>Vol. 235, 2013.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Johnson, P.E. &amp; Johnsen, E., “A New Family of Discontinuous Galerkin Schemes for Diffusion Problems,” </a:t>
            </a:r>
            <a:r>
              <a:rPr lang="en-US" sz="1200" i="1" dirty="0">
                <a:solidFill>
                  <a:prstClr val="black"/>
                </a:solidFill>
              </a:rPr>
              <a:t>23</a:t>
            </a:r>
            <a:r>
              <a:rPr lang="en-US" sz="1200" i="1" baseline="30000" dirty="0">
                <a:solidFill>
                  <a:prstClr val="black"/>
                </a:solidFill>
              </a:rPr>
              <a:t>rd</a:t>
            </a:r>
            <a:r>
              <a:rPr lang="en-US" sz="1200" i="1" dirty="0">
                <a:solidFill>
                  <a:prstClr val="black"/>
                </a:solidFill>
              </a:rPr>
              <a:t> AIAA Computational Fluid Dynamics Conference</a:t>
            </a:r>
            <a:r>
              <a:rPr lang="en-US" sz="1200" dirty="0">
                <a:solidFill>
                  <a:prstClr val="black"/>
                </a:solidFill>
              </a:rPr>
              <a:t>, 2017.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Khieu, L.H. &amp; Johnsen, E., “Analysis of Improved Advection Schemes for Discontinuous Galerkin Methods,” </a:t>
            </a:r>
            <a:r>
              <a:rPr lang="en-US" sz="1200" i="1" dirty="0">
                <a:solidFill>
                  <a:prstClr val="black"/>
                </a:solidFill>
              </a:rPr>
              <a:t>7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AIAA Theoretical Fluid Dynamics Conference</a:t>
            </a:r>
            <a:r>
              <a:rPr lang="en-US" sz="1200" dirty="0">
                <a:solidFill>
                  <a:prstClr val="black"/>
                </a:solidFill>
              </a:rPr>
              <a:t>, 2011.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Cash, J.R. &amp; Karp, A.H., “A Variable Order Runge-Kutta Method for Initial Value Problems with Rapidly Varying Right-Hand Sides,” </a:t>
            </a:r>
            <a:r>
              <a:rPr lang="en-US" sz="1200" i="1" dirty="0">
                <a:solidFill>
                  <a:prstClr val="black"/>
                </a:solidFill>
              </a:rPr>
              <a:t>ACM Transactions on Mathematical Software, </a:t>
            </a:r>
            <a:r>
              <a:rPr lang="en-US" sz="1200" dirty="0">
                <a:solidFill>
                  <a:prstClr val="black"/>
                </a:solidFill>
              </a:rPr>
              <a:t>Vol. 16, No. 3, 1990.</a:t>
            </a:r>
          </a:p>
        </p:txBody>
      </p:sp>
    </p:spTree>
    <p:extLst>
      <p:ext uri="{BB962C8B-B14F-4D97-AF65-F5344CB8AC3E}">
        <p14:creationId xmlns:p14="http://schemas.microsoft.com/office/powerpoint/2010/main" val="147829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637" y="2710959"/>
            <a:ext cx="868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164242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10" y="1881122"/>
            <a:ext cx="4571429" cy="21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18" y="4117497"/>
            <a:ext cx="4571429" cy="21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07" y="1845337"/>
            <a:ext cx="4571429" cy="211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58" y="4110269"/>
            <a:ext cx="4571429" cy="2114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Vortex Transport Case (VI1)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991" y="883227"/>
                <a:ext cx="86556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Setup 1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RK4, SLAU Riemann solver</a:t>
                </a:r>
              </a:p>
              <a:p>
                <a:r>
                  <a:rPr lang="en-US" b="1" dirty="0">
                    <a:solidFill>
                      <a:srgbClr val="002060"/>
                    </a:solidFill>
                  </a:rPr>
                  <a:t>Setup 2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RK8</a:t>
                </a:r>
                <a:r>
                  <a:rPr lang="en-US" baseline="30000" dirty="0"/>
                  <a:t>†</a:t>
                </a:r>
                <a:r>
                  <a:rPr lang="en-US" dirty="0"/>
                  <a:t> (13 stages), SLAU Riemann solver</a:t>
                </a:r>
              </a:p>
              <a:p>
                <a:r>
                  <a:rPr lang="en-US" b="1" dirty="0"/>
                  <a:t>ICB usage: </a:t>
                </a:r>
                <a:r>
                  <a:rPr lang="en-US" dirty="0"/>
                  <a:t>Apply ICB on Cartesian meshes, conventional DG otherwise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1" y="883227"/>
                <a:ext cx="8655627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56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9121958">
                <a:off x="4476750" y="2451100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958">
                <a:off x="4476750" y="2451100"/>
                <a:ext cx="134620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9021569">
                <a:off x="7188199" y="2889250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21569">
                <a:off x="7188199" y="2889250"/>
                <a:ext cx="1346200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8046926">
                <a:off x="4495800" y="3016250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46926">
                <a:off x="4495800" y="3016250"/>
                <a:ext cx="134620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8046926">
                <a:off x="7321550" y="3327399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46926">
                <a:off x="7321550" y="3327399"/>
                <a:ext cx="1346200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20344676">
                <a:off x="4229100" y="4298950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44676">
                <a:off x="4229100" y="4298950"/>
                <a:ext cx="1346200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0344676">
                <a:off x="7207250" y="4572001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44676">
                <a:off x="7207250" y="4572001"/>
                <a:ext cx="1346200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8541270">
                <a:off x="7346950" y="5181601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41270">
                <a:off x="7346950" y="5181601"/>
                <a:ext cx="1346200" cy="2769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8541270">
                <a:off x="4565650" y="4851401"/>
                <a:ext cx="134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41270">
                <a:off x="4565650" y="4851401"/>
                <a:ext cx="1346200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393" y="2418356"/>
                <a:ext cx="3260035" cy="255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EQ: </a:t>
                </a:r>
                <a:r>
                  <a:rPr lang="en-US" dirty="0"/>
                  <a:t>Global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1" dirty="0"/>
                  <a:t>Convergence: </a:t>
                </a:r>
                <a:r>
                  <a:rPr lang="en-US" dirty="0"/>
                  <a:t>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on Cartesian mesh,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on perturbed quad mesh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3" y="2418356"/>
                <a:ext cx="3260035" cy="2554930"/>
              </a:xfrm>
              <a:prstGeom prst="rect">
                <a:avLst/>
              </a:prstGeom>
              <a:blipFill rotWithShape="0">
                <a:blip r:embed="rId16"/>
                <a:stretch>
                  <a:fillRect l="-1495" t="-1432" b="-2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7600" y="6270678"/>
            <a:ext cx="45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 Cash &amp; Karp, ACMTMS 1990</a:t>
            </a:r>
          </a:p>
        </p:txBody>
      </p:sp>
    </p:spTree>
    <p:extLst>
      <p:ext uri="{BB962C8B-B14F-4D97-AF65-F5344CB8AC3E}">
        <p14:creationId xmlns:p14="http://schemas.microsoft.com/office/powerpoint/2010/main" val="240968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Shock-Vortex Interaction (CI2)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125" y="840758"/>
                <a:ext cx="8667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Configurations: </a:t>
                </a:r>
                <a:r>
                  <a:rPr lang="en-US" dirty="0"/>
                  <a:t>Cartesian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Cartesian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, Irregular Simplex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1" dirty="0"/>
                  <a:t>Setup: </a:t>
                </a:r>
                <a:r>
                  <a:rPr lang="en-US" dirty="0"/>
                  <a:t>RK4 time integration, SLAU (Cartesian) and Roe (Simplex) Riemann solvers</a:t>
                </a:r>
              </a:p>
              <a:p>
                <a:r>
                  <a:rPr lang="en-US" b="1" dirty="0"/>
                  <a:t>Shock Capturing:</a:t>
                </a:r>
                <a:r>
                  <a:rPr lang="en-US" dirty="0"/>
                  <a:t> PDE-based artificial dissipation</a:t>
                </a:r>
              </a:p>
              <a:p>
                <a:r>
                  <a:rPr lang="en-US" b="1" dirty="0"/>
                  <a:t>ICB usage: </a:t>
                </a:r>
                <a:r>
                  <a:rPr lang="en-US" dirty="0"/>
                  <a:t>Only on Cartesian grids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840758"/>
                <a:ext cx="866775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63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458" r="416" b="773"/>
          <a:stretch/>
        </p:blipFill>
        <p:spPr>
          <a:xfrm>
            <a:off x="5505450" y="1659565"/>
            <a:ext cx="3381000" cy="149907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2026" r="1146" b="2026"/>
          <a:stretch/>
        </p:blipFill>
        <p:spPr>
          <a:xfrm>
            <a:off x="5505450" y="3182457"/>
            <a:ext cx="3369374" cy="149992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643" r="729" b="2099"/>
          <a:stretch/>
        </p:blipFill>
        <p:spPr>
          <a:xfrm>
            <a:off x="5505450" y="4704242"/>
            <a:ext cx="3383078" cy="150752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4502" y="2047875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Quad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=300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02" y="2047875"/>
                <a:ext cx="914400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667" t="-94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65135" y="3562350"/>
                <a:ext cx="8825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Quad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=300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5" y="3562350"/>
                <a:ext cx="88250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69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6400" y="5238750"/>
                <a:ext cx="882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Simplex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=300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238750"/>
                <a:ext cx="882502" cy="646331"/>
              </a:xfrm>
              <a:prstGeom prst="rect">
                <a:avLst/>
              </a:prstGeom>
              <a:blipFill rotWithShape="0">
                <a:blip r:embed="rId9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r="27463"/>
          <a:stretch/>
        </p:blipFill>
        <p:spPr>
          <a:xfrm>
            <a:off x="245658" y="2146963"/>
            <a:ext cx="406703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3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CGR = Mixed Formulation +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486" y="3219776"/>
                <a:ext cx="8643257" cy="1491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Must choose interface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dirty="0"/>
                  <a:t> approximation from available data</a:t>
                </a:r>
              </a:p>
              <a:p>
                <a:pPr marL="742950" lvl="1" indent="-285750">
                  <a:buFont typeface="Calibri" panose="020F0502020204030204" pitchFamily="34" charset="0"/>
                  <a:buChar char="―"/>
                </a:pPr>
                <a:r>
                  <a:rPr lang="en-US" dirty="0"/>
                  <a:t>BR2: Take average of left/right solutions at the interface</a:t>
                </a:r>
              </a:p>
              <a:p>
                <a:pPr marL="742950" lvl="1" indent="-285750">
                  <a:buFont typeface="Calibri" panose="020F0502020204030204" pitchFamily="34" charset="0"/>
                  <a:buChar char="―"/>
                </a:pPr>
                <a:r>
                  <a:rPr lang="en-US" b="1" dirty="0"/>
                  <a:t>Compact Gradient Recovery (CGR):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dirty="0"/>
                  <a:t> = recovered solution</a:t>
                </a:r>
              </a:p>
              <a:p>
                <a:pPr marL="742950" lvl="1" indent="-285750">
                  <a:buFont typeface="Calibri" panose="020F0502020204030204" pitchFamily="34" charset="0"/>
                  <a:buChar char="―"/>
                </a:pPr>
                <a:endParaRPr lang="en-US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Interface gradient: CGR formulated to maintain compact stencil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3219776"/>
                <a:ext cx="8643257" cy="1491049"/>
              </a:xfrm>
              <a:prstGeom prst="rect">
                <a:avLst/>
              </a:prstGeom>
              <a:blipFill rotWithShape="0">
                <a:blip r:embed="rId3"/>
                <a:stretch>
                  <a:fillRect l="-423" t="-2041" b="-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62" y="883105"/>
            <a:ext cx="3094152" cy="67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07" y="1642050"/>
            <a:ext cx="4267796" cy="58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10" y="2588470"/>
            <a:ext cx="5181371" cy="580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6722" y="1005014"/>
                <a:ext cx="3096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Gradient approximation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22" y="1005014"/>
                <a:ext cx="309629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75" t="-10000" r="-5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709" y="1752837"/>
                <a:ext cx="3096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Weak equivalence with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9" y="1752837"/>
                <a:ext cx="309629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7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1635" y="2698570"/>
                <a:ext cx="4625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Integrate by parts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/>
                  <a:t> weak form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35" y="2698570"/>
                <a:ext cx="462505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663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9991" y="900997"/>
                <a:ext cx="8496588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Recovery: reconstruction technique introduced by Van Leer and Nomura</a:t>
                </a:r>
                <a:r>
                  <a:rPr lang="en-US" baseline="30000" dirty="0">
                    <a:cs typeface="Arial" panose="020B0604020202020204" pitchFamily="34" charset="0"/>
                  </a:rPr>
                  <a:t>†</a:t>
                </a:r>
                <a:r>
                  <a:rPr lang="en-US" dirty="0">
                    <a:cs typeface="Arial" panose="020B0604020202020204" pitchFamily="34" charset="0"/>
                  </a:rPr>
                  <a:t> in 2005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Recovered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) and DG solution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) are equal in the weak sense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Generalizes to 3D hex elements via tensor product basis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91" y="900997"/>
                <a:ext cx="8496588" cy="928267"/>
              </a:xfrm>
              <a:prstGeom prst="rect">
                <a:avLst/>
              </a:prstGeom>
              <a:blipFill rotWithShape="0">
                <a:blip r:embed="rId3"/>
                <a:stretch>
                  <a:fillRect l="-430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The Recovery Concept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4955" r="27857" b="5212"/>
          <a:stretch/>
        </p:blipFill>
        <p:spPr>
          <a:xfrm>
            <a:off x="4737744" y="1828800"/>
            <a:ext cx="4196721" cy="3837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79456" y="5597427"/>
                <a:ext cx="4211187" cy="46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Representations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56" y="5597427"/>
                <a:ext cx="4211187" cy="460447"/>
              </a:xfrm>
              <a:prstGeom prst="rect">
                <a:avLst/>
              </a:prstGeom>
              <a:blipFill rotWithShape="0">
                <a:blip r:embed="rId5"/>
                <a:stretch>
                  <a:fillRect l="-130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953390" y="3332747"/>
            <a:ext cx="109147" cy="2080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18684" y="3632678"/>
                <a:ext cx="45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84" y="3632678"/>
                <a:ext cx="45679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000" r="-6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01916" y="3638117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16" y="3638117"/>
                <a:ext cx="46961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584" r="-77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18948" y="4731488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48" y="4731488"/>
                <a:ext cx="16696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102135" y="4609399"/>
            <a:ext cx="1256" cy="33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10447" y="4775662"/>
            <a:ext cx="378230" cy="4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6" y="2182454"/>
            <a:ext cx="2040540" cy="6134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6" y="3413916"/>
            <a:ext cx="4081080" cy="10669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789" y="1874705"/>
            <a:ext cx="310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Recovered Solution for           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74" y="1887200"/>
            <a:ext cx="520138" cy="38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2557" y="3101987"/>
                <a:ext cx="4012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constraints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sub>
                    </m:sSub>
                  </m:oMath>
                </a14:m>
                <a:r>
                  <a:rPr lang="en-US" b="1" dirty="0"/>
                  <a:t>: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7" y="3101987"/>
                <a:ext cx="4012202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32609" y="4851724"/>
            <a:ext cx="34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Interface Solution along            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8" y="4874331"/>
            <a:ext cx="520138" cy="3867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25" y="2884031"/>
            <a:ext cx="594443" cy="4420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9970" y="6255088"/>
            <a:ext cx="39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†Van Leer &amp; Nomura, AIAA Conf. 2005</a:t>
            </a:r>
          </a:p>
        </p:txBody>
      </p:sp>
      <p:pic>
        <p:nvPicPr>
          <p:cNvPr id="8" name="Picture 7" descr="A picture containing thing&#10;&#10;Description generated with high confidenc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4" y="5312723"/>
            <a:ext cx="1893835" cy="2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4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Recovery Demonstration: All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3"/>
          <a:stretch/>
        </p:blipFill>
        <p:spPr>
          <a:xfrm>
            <a:off x="791570" y="905256"/>
            <a:ext cx="8082873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8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Code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2" y="915448"/>
            <a:ext cx="87108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Basic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Spatial Discretization: </a:t>
            </a:r>
            <a:r>
              <a:rPr lang="en-US" dirty="0"/>
              <a:t> Discontinuous Galerkin, nodal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Time Integration: </a:t>
            </a:r>
            <a:r>
              <a:rPr lang="en-US" dirty="0"/>
              <a:t>Explicit Runge-Kutta (4</a:t>
            </a:r>
            <a:r>
              <a:rPr lang="en-US" baseline="30000" dirty="0"/>
              <a:t>th</a:t>
            </a:r>
            <a:r>
              <a:rPr lang="en-US" dirty="0"/>
              <a:t> order and 8</a:t>
            </a:r>
            <a:r>
              <a:rPr lang="en-US" baseline="30000" dirty="0"/>
              <a:t>th</a:t>
            </a:r>
            <a:r>
              <a:rPr lang="en-US" dirty="0"/>
              <a:t> order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Riemann solver: </a:t>
            </a:r>
            <a:r>
              <a:rPr lang="en-US" dirty="0"/>
              <a:t>Roe, SLAU2</a:t>
            </a:r>
            <a:r>
              <a:rPr lang="en-US" baseline="30000" dirty="0"/>
              <a:t>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Quadrature: </a:t>
            </a:r>
            <a:r>
              <a:rPr lang="en-US" dirty="0"/>
              <a:t>One quadrature point per basis function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r>
              <a:rPr lang="en-US" sz="2400" dirty="0"/>
              <a:t>Non-Standard Features: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ICB reconstruction: </a:t>
            </a:r>
            <a:r>
              <a:rPr lang="en-US" dirty="0"/>
              <a:t>compact technique, adjusts Riemann solver 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Compact Gradient Recovery (CGR): </a:t>
            </a:r>
            <a:r>
              <a:rPr lang="en-US" dirty="0"/>
              <a:t>Mixes Recovery with traditional mixed formulation 				for viscous terms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Shock Capturing:</a:t>
            </a:r>
            <a:r>
              <a:rPr lang="en-US" dirty="0"/>
              <a:t> PDE-based artificial dissipation inspired by C-method</a:t>
            </a:r>
            <a:r>
              <a:rPr lang="en-US" baseline="30000" dirty="0"/>
              <a:t>††</a:t>
            </a:r>
            <a:r>
              <a:rPr lang="en-US" dirty="0"/>
              <a:t> of Reisner 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Discontinuity Sensor:</a:t>
            </a:r>
            <a:r>
              <a:rPr lang="en-US" dirty="0"/>
              <a:t> Detects shock/contact discontinuities, tags “troubled”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278" y="6229681"/>
            <a:ext cx="395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†Kitamura &amp; </a:t>
            </a:r>
            <a:r>
              <a:rPr lang="en-US" b="1" dirty="0" err="1">
                <a:solidFill>
                  <a:srgbClr val="FFCC00"/>
                </a:solidFill>
              </a:rPr>
              <a:t>Shima</a:t>
            </a:r>
            <a:r>
              <a:rPr lang="en-US" b="1" dirty="0">
                <a:solidFill>
                  <a:srgbClr val="FFCC00"/>
                </a:solidFill>
              </a:rPr>
              <a:t>, JCP 2013</a:t>
            </a:r>
          </a:p>
          <a:p>
            <a:r>
              <a:rPr lang="en-US" b="1" dirty="0">
                <a:solidFill>
                  <a:srgbClr val="FFCC00"/>
                </a:solidFill>
              </a:rPr>
              <a:t>††</a:t>
            </a:r>
            <a:r>
              <a:rPr lang="en-US" b="1" dirty="0" err="1">
                <a:solidFill>
                  <a:srgbClr val="FFCC00"/>
                </a:solidFill>
              </a:rPr>
              <a:t>Reisner</a:t>
            </a:r>
            <a:r>
              <a:rPr lang="en-US" b="1" dirty="0">
                <a:solidFill>
                  <a:srgbClr val="FFCC00"/>
                </a:solidFill>
              </a:rPr>
              <a:t> et al., JCP 2013</a:t>
            </a:r>
          </a:p>
          <a:p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421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4960" y="911639"/>
                <a:ext cx="5259865" cy="537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Each interface gets a pair of ICB reconstructions, one for each element:</a:t>
                </a:r>
                <a:endParaRPr lang="en-US" i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𝑰𝑪𝑩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cs typeface="Arial" panose="020B0604020202020204" pitchFamily="34" charset="0"/>
                  </a:rPr>
                  <a:t> coefficients per element:</a:t>
                </a: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r>
                  <a:rPr lang="en-US" b="1" dirty="0">
                    <a:cs typeface="Arial" panose="020B0604020202020204" pitchFamily="34" charset="0"/>
                  </a:rPr>
                  <a:t>Constraints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𝑰𝑪𝑩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cs typeface="Arial" panose="020B0604020202020204" pitchFamily="34" charset="0"/>
                  </a:rPr>
                  <a:t> (Similar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𝑰𝑪𝑩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0" lvl="1"/>
                <a:endParaRPr lang="en-US" b="1" dirty="0">
                  <a:cs typeface="Arial" panose="020B060402020202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US" dirty="0">
                  <a:cs typeface="Arial" panose="020B060402020202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affects behavior of ICB scheme</a:t>
                </a:r>
              </a:p>
              <a:p>
                <a:pPr marL="742950" lvl="2" indent="-285750">
                  <a:buFont typeface="Calibri" panose="020F0502020204030204" pitchFamily="34" charset="0"/>
                  <a:buChar char="―"/>
                </a:pPr>
                <a:r>
                  <a:rPr lang="en-US" dirty="0">
                    <a:cs typeface="Arial" panose="020B0604020202020204" pitchFamily="34" charset="0"/>
                  </a:rPr>
                  <a:t>Illustration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0" y="911639"/>
                <a:ext cx="5259865" cy="5373779"/>
              </a:xfrm>
              <a:prstGeom prst="rect">
                <a:avLst/>
              </a:prstGeom>
              <a:blipFill rotWithShape="0">
                <a:blip r:embed="rId3"/>
                <a:stretch>
                  <a:fillRect l="-927" t="-681" b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The </a:t>
            </a:r>
            <a:r>
              <a:rPr lang="en-US" sz="3600" b="1">
                <a:solidFill>
                  <a:prstClr val="black"/>
                </a:solidFill>
              </a:rPr>
              <a:t>ICB reconstruction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273" y="1796964"/>
            <a:ext cx="3518704" cy="835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62577" y="2028682"/>
                <a:ext cx="45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77" y="2028682"/>
                <a:ext cx="45679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000" r="-6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59591" y="2007158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591" y="2007158"/>
                <a:ext cx="4696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779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10" y="2639210"/>
            <a:ext cx="2272918" cy="134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40961"/>
          <a:stretch/>
        </p:blipFill>
        <p:spPr>
          <a:xfrm>
            <a:off x="277791" y="4403691"/>
            <a:ext cx="3017037" cy="1129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36739" y="4479402"/>
                <a:ext cx="2060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∈{0,1,…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39" y="4479402"/>
                <a:ext cx="2060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136" y="2465404"/>
            <a:ext cx="3633169" cy="37851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2141" y="914400"/>
            <a:ext cx="69273" cy="53201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2780" y="972273"/>
                <a:ext cx="3657600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(2 DOF/element)</a:t>
                </a:r>
              </a:p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780" y="972273"/>
                <a:ext cx="3657600" cy="768095"/>
              </a:xfrm>
              <a:prstGeom prst="rect">
                <a:avLst/>
              </a:prstGeom>
              <a:blipFill rotWithShape="0">
                <a:blip r:embed="rId11"/>
                <a:stretch>
                  <a:fillRect l="-1500" t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73588" y="356244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588" y="3562446"/>
                <a:ext cx="16696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7356775" y="3440357"/>
            <a:ext cx="1256" cy="33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5087" y="3606620"/>
            <a:ext cx="378230" cy="4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8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prstClr val="black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 Function: ICB-Modal vs. ICB-Nodal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4643" y="902825"/>
                <a:ext cx="863471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ICB-Modal (original)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lowest mode in each element’s solution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ICB-Nodal (new approach)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Lagrange interpolant</a:t>
                </a:r>
              </a:p>
              <a:p>
                <a:pPr marL="742950" lvl="1" indent="-285750">
                  <a:buFont typeface="Calibri" panose="020F0502020204030204" pitchFamily="34" charset="0"/>
                  <a:buChar char="―"/>
                </a:pPr>
                <a:r>
                  <a:rPr lang="en-US" dirty="0"/>
                  <a:t>Use Gauss-Legendre quadrature nodes as interpolation points</a:t>
                </a:r>
              </a:p>
              <a:p>
                <a:pPr marL="742950" lvl="1" indent="-285750">
                  <a:buFont typeface="Calibri" panose="020F0502020204030204" pitchFamily="34" charset="0"/>
                  <a:buChar char="―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nonzero at closest quadrature point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3" y="902825"/>
                <a:ext cx="8634714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494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273" y="3599732"/>
                <a:ext cx="3090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Sample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b="1" dirty="0"/>
                  <a:t> choice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unity at quadrature point nearest interface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3" y="3599732"/>
                <a:ext cx="309044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57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25116"/>
          <a:stretch/>
        </p:blipFill>
        <p:spPr>
          <a:xfrm>
            <a:off x="4257675" y="2390002"/>
            <a:ext cx="4229100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2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prstClr val="black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 Function: ICB-Modal vs. ICB-Nodal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9" y="2053823"/>
            <a:ext cx="7710066" cy="3888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8572" y="1354236"/>
                <a:ext cx="3217762" cy="92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ICB-Modal:</a:t>
                </a:r>
                <a:r>
                  <a:rPr lang="en-US" dirty="0"/>
                  <a:t>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𝐼𝐶𝐵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matches the average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in neighboring cell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2" y="1354236"/>
                <a:ext cx="3217762" cy="924227"/>
              </a:xfrm>
              <a:prstGeom prst="rect">
                <a:avLst/>
              </a:prstGeom>
              <a:blipFill rotWithShape="0">
                <a:blip r:embed="rId5"/>
                <a:stretch>
                  <a:fillRect l="-1515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2744" y="1448762"/>
                <a:ext cx="3217762" cy="64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ICB-Nodal:</a:t>
                </a:r>
                <a:r>
                  <a:rPr lang="en-US" dirty="0"/>
                  <a:t>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𝐼𝐶𝐵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at near quadrature point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44" y="1448762"/>
                <a:ext cx="3217762" cy="647228"/>
              </a:xfrm>
              <a:prstGeom prst="rect">
                <a:avLst/>
              </a:prstGeom>
              <a:blipFill rotWithShape="0">
                <a:blip r:embed="rId6"/>
                <a:stretch>
                  <a:fillRect l="-1515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65134" y="4780344"/>
            <a:ext cx="266218" cy="266218"/>
          </a:xfrm>
          <a:prstGeom prst="ellipse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3671" y="4018343"/>
            <a:ext cx="266218" cy="266218"/>
          </a:xfrm>
          <a:prstGeom prst="ellipse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67" y="914399"/>
            <a:ext cx="9556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Fourier analysis performed on 2 configurations: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dirty="0"/>
              <a:t>Conventional: Upwind DG +  BR2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dirty="0"/>
              <a:t>New: ICB-Nodal + CGR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7150" lvl="1" indent="-342900">
              <a:buFont typeface="+mj-lt"/>
              <a:buAutoNum type="arabicParenR"/>
            </a:pPr>
            <a:r>
              <a:rPr lang="en-US" dirty="0"/>
              <a:t>Linear advection-diffusion, 1D: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lvl="1" indent="-342900">
              <a:buFont typeface="+mj-lt"/>
              <a:buAutoNum type="arabicParenR" startAt="2"/>
            </a:pPr>
            <a:r>
              <a:rPr lang="en-US" dirty="0"/>
              <a:t>Define element </a:t>
            </a:r>
            <a:r>
              <a:rPr lang="en-US" dirty="0" err="1"/>
              <a:t>Peclet</a:t>
            </a:r>
            <a:r>
              <a:rPr lang="en-US" dirty="0"/>
              <a:t> number:</a:t>
            </a:r>
          </a:p>
          <a:p>
            <a:pPr marL="57150" lvl="1" indent="-342900">
              <a:buFont typeface="+mj-lt"/>
              <a:buAutoNum type="arabicParenR" startAt="2"/>
            </a:pPr>
            <a:endParaRPr lang="en-US" dirty="0"/>
          </a:p>
          <a:p>
            <a:pPr marL="57150" lvl="1" indent="-342900">
              <a:buFont typeface="+mj-lt"/>
              <a:buAutoNum type="arabicParenR" startAt="2"/>
            </a:pPr>
            <a:endParaRPr lang="en-US" dirty="0"/>
          </a:p>
          <a:p>
            <a:pPr marL="57150" lvl="1" indent="-342900">
              <a:buFont typeface="+mj-lt"/>
              <a:buAutoNum type="arabicParenR" startAt="2"/>
            </a:pPr>
            <a:r>
              <a:rPr lang="en-US" dirty="0"/>
              <a:t>Set Initial condition:</a:t>
            </a:r>
          </a:p>
          <a:p>
            <a:pPr marL="57150" lvl="1" indent="-342900">
              <a:buFont typeface="+mj-lt"/>
              <a:buAutoNum type="arabicParenR" startAt="2"/>
            </a:pPr>
            <a:endParaRPr lang="en-US" dirty="0"/>
          </a:p>
          <a:p>
            <a:pPr marL="57150" lvl="1" indent="-342900">
              <a:buFont typeface="+mj-lt"/>
              <a:buAutoNum type="arabicParenR" startAt="2"/>
            </a:pPr>
            <a:endParaRPr lang="en-US" dirty="0"/>
          </a:p>
          <a:p>
            <a:pPr marL="57150" lvl="1" indent="-342900">
              <a:buFont typeface="+mj-lt"/>
              <a:buAutoNum type="arabicParenR" startAt="2"/>
            </a:pPr>
            <a:r>
              <a:rPr lang="en-US" dirty="0"/>
              <a:t>Cast numerical scheme in matrix-vector form: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Fourier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90" y="2445389"/>
            <a:ext cx="21717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393" y="3285579"/>
            <a:ext cx="1152525" cy="65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466" y="4167698"/>
            <a:ext cx="1843570" cy="418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337" y="4194178"/>
            <a:ext cx="856609" cy="327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729" y="4135979"/>
            <a:ext cx="2661092" cy="469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181" y="4909925"/>
            <a:ext cx="2758995" cy="59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55429" y="978161"/>
              <a:ext cx="3638307" cy="91973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2127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09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46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95621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Scheme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9123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</a:rPr>
                            <a:t>uDG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 + BR2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9123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ICB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 + CGR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9524044"/>
                  </p:ext>
                </p:extLst>
              </p:nvPr>
            </p:nvGraphicFramePr>
            <p:xfrm>
              <a:off x="5255429" y="978161"/>
              <a:ext cx="3638307" cy="919734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1212769"/>
                    <a:gridCol w="1610931"/>
                    <a:gridCol w="814607"/>
                  </a:tblGrid>
                  <a:tr h="310134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Scheme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75758" t="-1961" r="-51894" b="-2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46269" t="-1961" r="-2239" b="-21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</a:rPr>
                            <a:t>uDG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</a:rPr>
                            <a:t> + BR2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ICB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</a:rPr>
                            <a:t>+ CGR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6773" y="1292626"/>
            <a:ext cx="588645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934" y="1289914"/>
            <a:ext cx="1171575" cy="302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9313" y="1554806"/>
            <a:ext cx="1508760" cy="360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8472" y="1618044"/>
            <a:ext cx="794385" cy="228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1300" y="1951636"/>
            <a:ext cx="86487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5555" y="2013995"/>
            <a:ext cx="38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Analysis Procedure</a:t>
            </a:r>
            <a:r>
              <a:rPr lang="en-US" dirty="0"/>
              <a:t> † </a:t>
            </a:r>
            <a:r>
              <a:rPr lang="en-US" b="1" dirty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812" y="6325481"/>
            <a:ext cx="45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 Watkins et al., Computers &amp; Fluids 2016</a:t>
            </a:r>
          </a:p>
        </p:txBody>
      </p:sp>
    </p:spTree>
    <p:extLst>
      <p:ext uri="{BB962C8B-B14F-4D97-AF65-F5344CB8AC3E}">
        <p14:creationId xmlns:p14="http://schemas.microsoft.com/office/powerpoint/2010/main" val="187542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69054" y="2682858"/>
            <a:ext cx="2812649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Eigenvalue corresponding to exact solution: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Fourier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069" y="1030149"/>
                <a:ext cx="4838218" cy="2036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arenR" startAt="5"/>
                </a:pPr>
                <a:r>
                  <a:rPr lang="en-US" dirty="0" err="1"/>
                  <a:t>Diagonalize</a:t>
                </a:r>
                <a:r>
                  <a:rPr lang="en-US" dirty="0"/>
                  <a:t> the update matrix: </a:t>
                </a:r>
              </a:p>
              <a:p>
                <a:pPr marL="342900" lvl="1" indent="-342900">
                  <a:buFont typeface="+mj-lt"/>
                  <a:buAutoNum type="arabicParenR" startAt="5"/>
                </a:pPr>
                <a:endParaRPr lang="en-US" dirty="0"/>
              </a:p>
              <a:p>
                <a:pPr marL="342900" lvl="1" indent="-342900">
                  <a:buFont typeface="+mj-lt"/>
                  <a:buAutoNum type="arabicParenR" startAt="5"/>
                </a:pPr>
                <a:r>
                  <a:rPr lang="en-US" dirty="0"/>
                  <a:t>Calculate initial expansion weights,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dirty="0"/>
                  <a:t> </a:t>
                </a:r>
              </a:p>
              <a:p>
                <a:pPr marL="342900" lvl="1" indent="-342900">
                  <a:buFont typeface="+mj-lt"/>
                  <a:buAutoNum type="arabicParenR" startAt="5"/>
                </a:pPr>
                <a:endParaRPr lang="en-US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Watkins et al. derived estimate for initial error growth:</a:t>
                </a:r>
              </a:p>
              <a:p>
                <a:pPr marL="742950" lvl="2" indent="-285750">
                  <a:buFont typeface="Calibri" panose="020F0502020204030204" pitchFamily="34" charset="0"/>
                  <a:buChar char="―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eigenvalue of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9" y="1030149"/>
                <a:ext cx="4838218" cy="2036263"/>
              </a:xfrm>
              <a:prstGeom prst="rect">
                <a:avLst/>
              </a:prstGeom>
              <a:blipFill rotWithShape="0">
                <a:blip r:embed="rId3"/>
                <a:stretch>
                  <a:fillRect l="-1134" t="-1796" r="-252" b="-3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133" y="989981"/>
            <a:ext cx="14287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341" y="1521277"/>
            <a:ext cx="162877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27" y="3016782"/>
            <a:ext cx="3861846" cy="8789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457" y="3496311"/>
            <a:ext cx="2110874" cy="263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863" y="2721735"/>
            <a:ext cx="320040" cy="320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0222" y="4535995"/>
                <a:ext cx="29862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Eigenvalue Example: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ICB+CGR,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22" y="4535995"/>
                <a:ext cx="2986269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1633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r="28182"/>
          <a:stretch/>
        </p:blipFill>
        <p:spPr>
          <a:xfrm>
            <a:off x="6629623" y="3983917"/>
            <a:ext cx="2273426" cy="2255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r="28442"/>
          <a:stretch/>
        </p:blipFill>
        <p:spPr>
          <a:xfrm>
            <a:off x="4260073" y="3983917"/>
            <a:ext cx="2260748" cy="22552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3812" y="6325481"/>
            <a:ext cx="45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 Watkins et al., Computers &amp; Fluids 2016</a:t>
            </a:r>
          </a:p>
        </p:txBody>
      </p:sp>
    </p:spTree>
    <p:extLst>
      <p:ext uri="{BB962C8B-B14F-4D97-AF65-F5344CB8AC3E}">
        <p14:creationId xmlns:p14="http://schemas.microsoft.com/office/powerpoint/2010/main" val="357343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Wavenumber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494" y="891251"/>
                <a:ext cx="8657863" cy="2884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calculate wavenumber resolution:</a:t>
                </a:r>
              </a:p>
              <a:p>
                <a:pPr marL="800100" lvl="1" indent="-342900">
                  <a:buFont typeface="+mj-lt"/>
                  <a:buAutoNum type="arabicParenR"/>
                </a:pPr>
                <a:r>
                  <a:rPr lang="en-US" dirty="0"/>
                  <a:t>Define some error tolerance(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Peclet</a:t>
                </a:r>
                <a:r>
                  <a:rPr lang="en-US" dirty="0"/>
                  <a:t> number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800100" lvl="1" indent="-342900">
                  <a:buFont typeface="+mj-lt"/>
                  <a:buAutoNum type="arabicParenR"/>
                </a:pPr>
                <a:endParaRPr lang="en-US" dirty="0"/>
              </a:p>
              <a:p>
                <a:pPr marL="800100" lvl="1" indent="-342900">
                  <a:buFont typeface="+mj-lt"/>
                  <a:buAutoNum type="arabicParenR"/>
                </a:pPr>
                <a:r>
                  <a:rPr lang="en-US" dirty="0"/>
                  <a:t>Identify cutoff wavenumber,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according to:</a:t>
                </a:r>
              </a:p>
              <a:p>
                <a:pPr marL="800100" lvl="1" indent="-342900">
                  <a:buFont typeface="+mj-lt"/>
                  <a:buAutoNum type="arabicParenR"/>
                </a:pPr>
                <a:endParaRPr lang="en-US" dirty="0"/>
              </a:p>
              <a:p>
                <a:pPr marL="800100" lvl="1" indent="-342900">
                  <a:buFont typeface="+mj-lt"/>
                  <a:buAutoNum type="arabicParenR"/>
                </a:pPr>
                <a:r>
                  <a:rPr lang="en-US" dirty="0"/>
                  <a:t>Calculate resolving efficiency: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4" y="891251"/>
                <a:ext cx="8657863" cy="2884572"/>
              </a:xfrm>
              <a:prstGeom prst="rect">
                <a:avLst/>
              </a:prstGeom>
              <a:blipFill rotWithShape="0">
                <a:blip r:embed="rId3"/>
                <a:stretch>
                  <a:fillRect l="-493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064" y="2814335"/>
            <a:ext cx="31623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1" y="979556"/>
            <a:ext cx="3861846" cy="8789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819" y="3263096"/>
            <a:ext cx="14859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3812" y="6325481"/>
            <a:ext cx="45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 Watkins et al., Computers &amp; Fluids 2016</a:t>
            </a:r>
          </a:p>
        </p:txBody>
      </p:sp>
    </p:spTree>
    <p:extLst>
      <p:ext uri="{BB962C8B-B14F-4D97-AF65-F5344CB8AC3E}">
        <p14:creationId xmlns:p14="http://schemas.microsoft.com/office/powerpoint/2010/main" val="257060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prstClr val="black"/>
                    </a:solidFill>
                  </a:rPr>
                  <a:t>Scheme Comparison: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2" r="26709"/>
          <a:stretch/>
        </p:blipFill>
        <p:spPr>
          <a:xfrm>
            <a:off x="5208604" y="1557524"/>
            <a:ext cx="2870187" cy="28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r="25190"/>
          <a:stretch/>
        </p:blipFill>
        <p:spPr>
          <a:xfrm>
            <a:off x="1608878" y="1557049"/>
            <a:ext cx="2947291" cy="28190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21674"/>
              </p:ext>
            </p:extLst>
          </p:nvPr>
        </p:nvGraphicFramePr>
        <p:xfrm>
          <a:off x="922117" y="4398379"/>
          <a:ext cx="3638307" cy="1828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1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2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Conventional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ICB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</a:rPr>
                        <a:t> + CGR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0.0296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0.1103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0.0531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0.0776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0.0844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0.1196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78869"/>
              </p:ext>
            </p:extLst>
          </p:nvPr>
        </p:nvGraphicFramePr>
        <p:xfrm>
          <a:off x="5206679" y="4398264"/>
          <a:ext cx="3638307" cy="1828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1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2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Conventional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ICB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</a:rPr>
                        <a:t> + CGR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0.0940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0.2389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0.1793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0.1451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0.1755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0.1677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0.2628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0.1874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918" y="891251"/>
            <a:ext cx="851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Fourier analysis, Linear advection-diffusion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Resolving efficiency measures effectiveness of update scheme’s consistent eigenvalue</a:t>
            </a:r>
          </a:p>
        </p:txBody>
      </p:sp>
    </p:spTree>
    <p:extLst>
      <p:ext uri="{BB962C8B-B14F-4D97-AF65-F5344CB8AC3E}">
        <p14:creationId xmlns:p14="http://schemas.microsoft.com/office/powerpoint/2010/main" val="236821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Compact Gradient Recovery (CGR)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86" y="903514"/>
                <a:ext cx="8665028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Similar to BR2: Manage flow of information by altering gradient reconstruction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1D Case shown for simplicity: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be gradient reconstructions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prstClr val="black"/>
                    </a:solidFill>
                  </a:rPr>
                  <a:t>Perform Recovery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on the shared interface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903514"/>
                <a:ext cx="8665028" cy="957121"/>
              </a:xfrm>
              <a:prstGeom prst="rect">
                <a:avLst/>
              </a:prstGeom>
              <a:blipFill>
                <a:blip r:embed="rId3"/>
                <a:stretch>
                  <a:fillRect l="-422" t="-3185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3274" y="4450520"/>
            <a:ext cx="5207088" cy="1898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9965" y="5786574"/>
            <a:ext cx="866775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7827" y="5711244"/>
            <a:ext cx="828675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04" y="1963694"/>
            <a:ext cx="4343400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12" y="2716839"/>
            <a:ext cx="4419600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941" y="2436655"/>
            <a:ext cx="1485900" cy="361950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4855334" y="2112137"/>
            <a:ext cx="463639" cy="96591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V="1">
            <a:off x="5318973" y="2588655"/>
            <a:ext cx="437882" cy="64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03821" y="4651513"/>
            <a:ext cx="510301" cy="3068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7200" y="4691270"/>
            <a:ext cx="240406" cy="2670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95998" y="5036246"/>
                <a:ext cx="45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98" y="5036246"/>
                <a:ext cx="45679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4667" r="-666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50685" y="5021220"/>
                <a:ext cx="469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85" y="5021220"/>
                <a:ext cx="4696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5584" r="-77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4661" y="4233241"/>
            <a:ext cx="2105025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3832" y="4268097"/>
            <a:ext cx="2143125" cy="371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762" y="3478143"/>
            <a:ext cx="63627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1300" y="4162398"/>
            <a:ext cx="86487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0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5062" r="23333" b="5062"/>
          <a:stretch/>
        </p:blipFill>
        <p:spPr>
          <a:xfrm>
            <a:off x="5442856" y="1959431"/>
            <a:ext cx="3442801" cy="3307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771" y="1055914"/>
                <a:ext cx="4212772" cy="80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prstClr val="black"/>
                    </a:solidFill>
                  </a:rPr>
                  <a:t>Example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elements:</a:t>
                </a:r>
              </a:p>
              <a:p>
                <a:pPr algn="r"/>
                <a:r>
                  <a:rPr lang="en-US" b="1" dirty="0">
                    <a:solidFill>
                      <a:prstClr val="black"/>
                    </a:solidFill>
                  </a:rPr>
                  <a:t>Representations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1055914"/>
                <a:ext cx="4212772" cy="809389"/>
              </a:xfrm>
              <a:prstGeom prst="rect">
                <a:avLst/>
              </a:prstGeom>
              <a:blipFill rotWithShape="0">
                <a:blip r:embed="rId3"/>
                <a:stretch>
                  <a:fillRect t="-3759" r="-115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21736" y="3281443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8796" y="3292325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2545" y="3211286"/>
            <a:ext cx="89266" cy="18287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5687" y="2797627"/>
                <a:ext cx="4016827" cy="123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Process Description: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Start with the DG polynomials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7" y="2797627"/>
                <a:ext cx="4016827" cy="1231043"/>
              </a:xfrm>
              <a:prstGeom prst="rect">
                <a:avLst/>
              </a:prstGeom>
              <a:blipFill rotWithShape="0">
                <a:blip r:embed="rId4"/>
                <a:stretch>
                  <a:fillRect l="-1366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The ICB Approach (Specifically, </a:t>
            </a:r>
            <a:r>
              <a:rPr lang="en-US" sz="3600" b="1" dirty="0" err="1">
                <a:solidFill>
                  <a:prstClr val="black"/>
                </a:solidFill>
              </a:rPr>
              <a:t>ICBp</a:t>
            </a:r>
            <a:r>
              <a:rPr lang="en-US" sz="3600" b="1" dirty="0">
                <a:solidFill>
                  <a:prstClr val="black"/>
                </a:solidFill>
              </a:rPr>
              <a:t>[0])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030" y="1077685"/>
            <a:ext cx="4397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Recovery is applicable ONLY for viscous terms; unstable for advection terms.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Interface-Centered Binary (ICB) reconstruction scheme modifies Recovery approach for hyperbolic PDE.</a:t>
            </a:r>
          </a:p>
        </p:txBody>
      </p:sp>
    </p:spTree>
    <p:extLst>
      <p:ext uri="{BB962C8B-B14F-4D97-AF65-F5344CB8AC3E}">
        <p14:creationId xmlns:p14="http://schemas.microsoft.com/office/powerpoint/2010/main" val="852707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0371" y="914398"/>
                <a:ext cx="4016827" cy="3732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Process Description: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Start with the DG polynomials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Obtain reconstructed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𝐼𝐶𝐵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containing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DOF.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" y="914398"/>
                <a:ext cx="4016827" cy="3732817"/>
              </a:xfrm>
              <a:prstGeom prst="rect">
                <a:avLst/>
              </a:prstGeom>
              <a:blipFill rotWithShape="0">
                <a:blip r:embed="rId2"/>
                <a:stretch>
                  <a:fillRect l="-1214" t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771" y="1055914"/>
                <a:ext cx="4212772" cy="80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prstClr val="black"/>
                    </a:solidFill>
                  </a:rPr>
                  <a:t>Example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elements:</a:t>
                </a:r>
              </a:p>
              <a:p>
                <a:pPr algn="r"/>
                <a:r>
                  <a:rPr lang="en-US" b="1" dirty="0">
                    <a:solidFill>
                      <a:prstClr val="black"/>
                    </a:solidFill>
                  </a:rPr>
                  <a:t>Representations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1055914"/>
                <a:ext cx="4212772" cy="809389"/>
              </a:xfrm>
              <a:prstGeom prst="rect">
                <a:avLst/>
              </a:prstGeom>
              <a:blipFill rotWithShape="0">
                <a:blip r:embed="rId3"/>
                <a:stretch>
                  <a:fillRect t="-3759" r="-115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5062" r="22500" b="4857"/>
          <a:stretch/>
        </p:blipFill>
        <p:spPr>
          <a:xfrm>
            <a:off x="5431974" y="1959435"/>
            <a:ext cx="3510427" cy="3314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1736" y="3281443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796" y="3292325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2545" y="3211286"/>
            <a:ext cx="89266" cy="18287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The ICB Approach (Specifically, </a:t>
            </a:r>
            <a:r>
              <a:rPr lang="en-US" sz="3600" b="1" dirty="0" err="1">
                <a:solidFill>
                  <a:prstClr val="black"/>
                </a:solidFill>
              </a:rPr>
              <a:t>ICBp</a:t>
            </a:r>
            <a:r>
              <a:rPr lang="en-US" sz="3600" b="1" dirty="0">
                <a:solidFill>
                  <a:prstClr val="black"/>
                </a:solidFill>
              </a:rPr>
              <a:t>[0])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7757" r="28577"/>
          <a:stretch/>
        </p:blipFill>
        <p:spPr>
          <a:xfrm>
            <a:off x="522514" y="2894218"/>
            <a:ext cx="3374572" cy="8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1278" r="45059"/>
          <a:stretch/>
        </p:blipFill>
        <p:spPr>
          <a:xfrm>
            <a:off x="522515" y="3514703"/>
            <a:ext cx="1828800" cy="8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7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7052" r="13720" b="17054"/>
          <a:stretch/>
        </p:blipFill>
        <p:spPr>
          <a:xfrm>
            <a:off x="3092114" y="1360319"/>
            <a:ext cx="2714954" cy="146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248" y="1746556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209" y="981901"/>
            <a:ext cx="2116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Distribution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76334" y="917784"/>
                <a:ext cx="3080084" cy="333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DG solution: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334" y="917784"/>
                <a:ext cx="3080084" cy="333553"/>
              </a:xfrm>
              <a:prstGeom prst="rect">
                <a:avLst/>
              </a:prstGeom>
              <a:blipFill rotWithShape="0">
                <a:blip r:embed="rId4"/>
                <a:stretch>
                  <a:fillRect l="-792" t="-1852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1668" y="964243"/>
                <a:ext cx="292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Recovered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endParaRPr lang="en-US" sz="1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668" y="964243"/>
                <a:ext cx="2923570" cy="323165"/>
              </a:xfrm>
              <a:prstGeom prst="rect">
                <a:avLst/>
              </a:prstGeom>
              <a:blipFill rotWithShape="0">
                <a:blip r:embed="rId5"/>
                <a:stretch>
                  <a:fillRect l="-833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6420" r="13226" b="17073"/>
          <a:stretch/>
        </p:blipFill>
        <p:spPr>
          <a:xfrm>
            <a:off x="228598" y="1356519"/>
            <a:ext cx="2819952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t="16855" r="8422" b="16855"/>
          <a:stretch/>
        </p:blipFill>
        <p:spPr>
          <a:xfrm>
            <a:off x="5871413" y="1361386"/>
            <a:ext cx="2892944" cy="14630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454438" y="4331928"/>
            <a:ext cx="589546" cy="433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70229" y="3293734"/>
            <a:ext cx="290764" cy="433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8866" y="3035598"/>
                <a:ext cx="2969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6" y="3035598"/>
                <a:ext cx="296966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93" y="3699799"/>
            <a:ext cx="1928813" cy="1638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0063" y="2840455"/>
            <a:ext cx="2362200" cy="781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0295" y="3918736"/>
            <a:ext cx="4638675" cy="13049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44" y="6488668"/>
            <a:ext cx="53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Schematic from [Johnson &amp; Johnsen, APS DFD 2015]</a:t>
            </a:r>
          </a:p>
        </p:txBody>
      </p:sp>
      <p:sp>
        <p:nvSpPr>
          <p:cNvPr id="21" name="Right Arrow 20"/>
          <p:cNvSpPr/>
          <p:nvPr/>
        </p:nvSpPr>
        <p:spPr>
          <a:xfrm rot="16200000">
            <a:off x="6999363" y="3606466"/>
            <a:ext cx="290764" cy="433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Recovery Concept†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445" y="6244455"/>
            <a:ext cx="39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†Van Leer &amp; Nomura, AIAA Conf. 2005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334" y="1768328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623" y="1773745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6794" y="1762859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0623" y="1730202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4020" y="1724784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A27508A-7C30-47BC-853D-5388F84DE359}"/>
              </a:ext>
            </a:extLst>
          </p:cNvPr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0713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4653" r="23095" b="4857"/>
          <a:stretch/>
        </p:blipFill>
        <p:spPr>
          <a:xfrm>
            <a:off x="5486400" y="1948546"/>
            <a:ext cx="3420259" cy="3330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0371" y="914398"/>
                <a:ext cx="4016827" cy="513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Process Description: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Start with the DG polynomials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Obtain reconstructed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𝐼𝐶𝐵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containing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DOF.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Perform similar operation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𝐼𝐶𝐵</m:t>
                        </m:r>
                      </m:sup>
                    </m:sSubSup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</a:rPr>
                  <a:t>Use ICB solutions as inputs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𝒄𝒐𝒏𝒗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" y="914398"/>
                <a:ext cx="4016827" cy="5132624"/>
              </a:xfrm>
              <a:prstGeom prst="rect">
                <a:avLst/>
              </a:prstGeom>
              <a:blipFill rotWithShape="0">
                <a:blip r:embed="rId3"/>
                <a:stretch>
                  <a:fillRect l="-1214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771" y="1055914"/>
                <a:ext cx="4212772" cy="80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prstClr val="black"/>
                    </a:solidFill>
                  </a:rPr>
                  <a:t>Example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elements:</a:t>
                </a:r>
              </a:p>
              <a:p>
                <a:pPr algn="r"/>
                <a:r>
                  <a:rPr lang="en-US" b="1" dirty="0">
                    <a:solidFill>
                      <a:prstClr val="black"/>
                    </a:solidFill>
                  </a:rPr>
                  <a:t>Representations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1055914"/>
                <a:ext cx="4212772" cy="809389"/>
              </a:xfrm>
              <a:prstGeom prst="rect">
                <a:avLst/>
              </a:prstGeom>
              <a:blipFill rotWithShape="0">
                <a:blip r:embed="rId4"/>
                <a:stretch>
                  <a:fillRect t="-3759" r="-115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21736" y="3281443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796" y="3292325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2545" y="3211286"/>
            <a:ext cx="89266" cy="18287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The ICB Approach (Specifically, </a:t>
            </a:r>
            <a:r>
              <a:rPr lang="en-US" sz="3600" b="1" dirty="0" err="1">
                <a:solidFill>
                  <a:prstClr val="black"/>
                </a:solidFill>
              </a:rPr>
              <a:t>ICBp</a:t>
            </a:r>
            <a:r>
              <a:rPr lang="en-US" sz="3600" b="1" dirty="0">
                <a:solidFill>
                  <a:prstClr val="black"/>
                </a:solidFill>
              </a:rPr>
              <a:t>[0])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7757" r="28577"/>
          <a:stretch/>
        </p:blipFill>
        <p:spPr>
          <a:xfrm>
            <a:off x="522514" y="2894218"/>
            <a:ext cx="3374572" cy="8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1278" r="45059"/>
          <a:stretch/>
        </p:blipFill>
        <p:spPr>
          <a:xfrm>
            <a:off x="522515" y="3514703"/>
            <a:ext cx="1828800" cy="852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0373" y="5595260"/>
                <a:ext cx="49094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prstClr val="black"/>
                    </a:solidFill>
                  </a:rPr>
                  <a:t>ICB Method achieves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order of accuracy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prstClr val="black"/>
                    </a:solidFill>
                  </a:rPr>
                  <a:t>Generalizes to 2D via tensor-product basis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3" y="5595260"/>
                <a:ext cx="4909457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745" t="-5660" r="-87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30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Discontinuity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820" y="875763"/>
                <a:ext cx="868036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Approach: </a:t>
                </a:r>
                <a:r>
                  <a:rPr lang="en-US" dirty="0"/>
                  <a:t>Check cell averages for severe density/pressure jumps across element interfaces</a:t>
                </a:r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dirty="0"/>
                  <a:t>=cell average for each element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At each interface, use sensor of </a:t>
                </a:r>
                <a:r>
                  <a:rPr lang="en-US" dirty="0" err="1"/>
                  <a:t>Lombardini</a:t>
                </a:r>
                <a:r>
                  <a:rPr lang="en-US" dirty="0"/>
                  <a:t> to check for shock wave: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If Lax entropy condition satisfied (hat denotes Roe average at interface):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Check pressure jump: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&gt;0.01</m:t>
                    </m:r>
                  </m:oMath>
                </a14:m>
                <a:r>
                  <a:rPr lang="en-US" dirty="0"/>
                  <a:t>, tag </a:t>
                </a:r>
                <a:r>
                  <a:rPr lang="en-US" u="sng" dirty="0"/>
                  <a:t>both</a:t>
                </a:r>
                <a:r>
                  <a:rPr lang="en-US" dirty="0"/>
                  <a:t> elements as “troubled”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At each interface, check for contact discontinuity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Calculate wave strength propagating the density jump: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Check relative strength: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&gt;0.01</m:t>
                    </m:r>
                  </m:oMath>
                </a14:m>
                <a:r>
                  <a:rPr lang="en-US" dirty="0"/>
                  <a:t>, tag </a:t>
                </a:r>
                <a:r>
                  <a:rPr lang="en-US" u="sng" dirty="0"/>
                  <a:t>both</a:t>
                </a:r>
                <a:r>
                  <a:rPr lang="en-US" b="1" u="sng" dirty="0"/>
                  <a:t> </a:t>
                </a:r>
                <a:r>
                  <a:rPr lang="en-US" dirty="0"/>
                  <a:t>elements as “troubled”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20" y="875763"/>
                <a:ext cx="8680360" cy="5632311"/>
              </a:xfrm>
              <a:prstGeom prst="rect">
                <a:avLst/>
              </a:prstGeom>
              <a:blipFill rotWithShape="0">
                <a:blip r:embed="rId3"/>
                <a:stretch>
                  <a:fillRect l="-562" t="-649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186" y="2295860"/>
            <a:ext cx="1981200" cy="257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478" y="2830803"/>
            <a:ext cx="2647950" cy="55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781" y="4023776"/>
            <a:ext cx="1628775" cy="56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619" y="4641961"/>
            <a:ext cx="24384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prstClr val="black"/>
                    </a:solidFill>
                  </a:rPr>
                  <a:t>Recovery Demonstration: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1" b="56658"/>
          <a:stretch/>
        </p:blipFill>
        <p:spPr>
          <a:xfrm>
            <a:off x="5764192" y="905256"/>
            <a:ext cx="3110251" cy="2138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r="28948"/>
          <a:stretch/>
        </p:blipFill>
        <p:spPr>
          <a:xfrm>
            <a:off x="887104" y="905256"/>
            <a:ext cx="4899547" cy="4933333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0441" y="4655489"/>
                <a:ext cx="53335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41" y="4655489"/>
                <a:ext cx="53335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5251" y="4656817"/>
                <a:ext cx="56214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1" y="4656817"/>
                <a:ext cx="56214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84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r="27343"/>
          <a:stretch/>
        </p:blipFill>
        <p:spPr>
          <a:xfrm>
            <a:off x="842963" y="905256"/>
            <a:ext cx="5114925" cy="4933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prstClr val="black"/>
                    </a:solidFill>
                  </a:rPr>
                  <a:t>Recovery Demonstration: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1" b="56083"/>
          <a:stretch/>
        </p:blipFill>
        <p:spPr>
          <a:xfrm>
            <a:off x="5764192" y="905256"/>
            <a:ext cx="3110251" cy="2166557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4" idx="6"/>
          </p:cNvCxnSpPr>
          <p:nvPr/>
        </p:nvCxnSpPr>
        <p:spPr>
          <a:xfrm flipV="1">
            <a:off x="4061049" y="4071938"/>
            <a:ext cx="1737360" cy="88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3431" y="3495339"/>
                <a:ext cx="3041811" cy="1200329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Recovered solution </a:t>
                </a:r>
              </a:p>
              <a:p>
                <a:r>
                  <a:rPr lang="en-US" dirty="0"/>
                  <a:t>(degree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+1=7</m:t>
                    </m:r>
                  </m:oMath>
                </a14:m>
                <a:r>
                  <a:rPr lang="en-US" dirty="0"/>
                  <a:t> polynomial) more accurate at interface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431" y="3495339"/>
                <a:ext cx="3041811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392" t="-1493" b="-597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spect="1"/>
          </p:cNvSpPr>
          <p:nvPr/>
        </p:nvSpPr>
        <p:spPr>
          <a:xfrm>
            <a:off x="3414717" y="3757621"/>
            <a:ext cx="646332" cy="64633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40441" y="4655489"/>
                <a:ext cx="53335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41" y="4655489"/>
                <a:ext cx="53335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5251" y="4656817"/>
                <a:ext cx="56214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1" y="4656817"/>
                <a:ext cx="56214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2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prstClr val="black"/>
                    </a:solidFill>
                  </a:rPr>
                  <a:t>Recovery Demonstration: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259307"/>
                <a:ext cx="868935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1" b="56381"/>
          <a:stretch/>
        </p:blipFill>
        <p:spPr>
          <a:xfrm>
            <a:off x="5764192" y="905256"/>
            <a:ext cx="3110251" cy="2151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7" r="28948"/>
          <a:stretch/>
        </p:blipFill>
        <p:spPr>
          <a:xfrm>
            <a:off x="832513" y="905256"/>
            <a:ext cx="4954138" cy="4933333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432648" y="3739692"/>
            <a:ext cx="246667" cy="24666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64342" y="3772563"/>
            <a:ext cx="246667" cy="24666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13241" y="3904609"/>
            <a:ext cx="2011680" cy="88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42903" y="3568651"/>
                <a:ext cx="2856062" cy="92333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ICB reconstructions (degree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+2=4)</m:t>
                    </m:r>
                  </m:oMath>
                </a14:m>
                <a:r>
                  <a:rPr lang="en-US" dirty="0"/>
                  <a:t> equal at closest quadrature points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03" y="3568651"/>
                <a:ext cx="285606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268" t="-1923" b="-7692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40441" y="4655489"/>
                <a:ext cx="53335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41" y="4655489"/>
                <a:ext cx="53335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85251" y="4656817"/>
                <a:ext cx="56214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1" y="4656817"/>
                <a:ext cx="56214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21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257" y="911639"/>
            <a:ext cx="8496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For diffusive fluxes: CGR maintains compact stencil</a:t>
            </a:r>
            <a:r>
              <a:rPr lang="en-US" baseline="30000" dirty="0">
                <a:cs typeface="Arial" panose="020B0604020202020204" pitchFamily="34" charset="0"/>
              </a:rPr>
              <a:t>†</a:t>
            </a:r>
            <a:r>
              <a:rPr lang="en-US" dirty="0">
                <a:cs typeface="Arial" panose="020B0604020202020204" pitchFamily="34" charset="0"/>
              </a:rPr>
              <a:t>, offers advantages over BR2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dirty="0">
                <a:cs typeface="Arial" panose="020B0604020202020204" pitchFamily="34" charset="0"/>
              </a:rPr>
              <a:t>Larger allowable explicit timestep size 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dirty="0">
                <a:cs typeface="Arial" panose="020B0604020202020204" pitchFamily="34" charset="0"/>
              </a:rPr>
              <a:t>Improved wavenumber resolution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For advection problems: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DG weak form: Must calculate flux along interfaces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dirty="0">
                <a:cs typeface="Arial" panose="020B0604020202020204" pitchFamily="34" charset="0"/>
              </a:rPr>
              <a:t>Conventional approach (upwind DG): plug in left/right values of DG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Conventional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Our approach:  </a:t>
            </a:r>
            <a:r>
              <a:rPr lang="en-US" dirty="0">
                <a:cs typeface="Arial" panose="020B0604020202020204" pitchFamily="34" charset="0"/>
              </a:rPr>
              <a:t>ICB reconstruction scheme</a:t>
            </a:r>
            <a:r>
              <a:rPr lang="en-US" baseline="30000" dirty="0">
                <a:cs typeface="Arial" panose="020B0604020202020204" pitchFamily="34" charset="0"/>
              </a:rPr>
              <a:t>††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dirty="0">
                <a:cs typeface="Arial" panose="020B0604020202020204" pitchFamily="34" charset="0"/>
              </a:rPr>
              <a:t>Replace left/right solution values with ICB reconstruction: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Our Approach vs. Conventional DG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554" y="6488668"/>
            <a:ext cx="45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†† Khieu &amp; Johnsen, AIAA Aviation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4435"/>
          <a:stretch/>
        </p:blipFill>
        <p:spPr>
          <a:xfrm>
            <a:off x="1460161" y="3414290"/>
            <a:ext cx="5049821" cy="57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485" y="4208259"/>
            <a:ext cx="1760220" cy="3657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31223" y="3796494"/>
            <a:ext cx="0" cy="33832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995" y="5034654"/>
            <a:ext cx="2225040" cy="358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312" y="1939543"/>
            <a:ext cx="3200400" cy="586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300" y="1859036"/>
            <a:ext cx="86487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600" y="6270678"/>
            <a:ext cx="45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† Johnson &amp; Johnsen, AIAA Aviation 2017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517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Taylor-Green Test (WS1)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068" y="891251"/>
            <a:ext cx="8657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Code setup</a:t>
            </a:r>
            <a:r>
              <a:rPr lang="en-US" dirty="0"/>
              <a:t>: p2 elements, uniform hex mesh (27 DOF/element), RK4 time integration</a:t>
            </a:r>
          </a:p>
          <a:p>
            <a:pPr marL="742950" lvl="2" indent="-285750">
              <a:buFont typeface="Calibri" panose="020F0502020204030204" pitchFamily="34" charset="0"/>
              <a:buChar char="―"/>
            </a:pPr>
            <a:r>
              <a:rPr lang="en-US" dirty="0"/>
              <a:t>Reference result taken from HiOCFD3 workshop</a:t>
            </a:r>
          </a:p>
          <a:p>
            <a:pPr marL="742950" lvl="2" indent="-285750">
              <a:buFont typeface="Calibri" panose="020F0502020204030204" pitchFamily="34" charset="0"/>
              <a:buChar char="―"/>
            </a:pPr>
            <a:r>
              <a:rPr lang="en-US" dirty="0"/>
              <a:t>Our approach allows larger stable time step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r="27783"/>
          <a:stretch/>
        </p:blipFill>
        <p:spPr>
          <a:xfrm>
            <a:off x="228429" y="1853005"/>
            <a:ext cx="3668191" cy="352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r="27783"/>
          <a:stretch/>
        </p:blipFill>
        <p:spPr>
          <a:xfrm>
            <a:off x="4933589" y="1863395"/>
            <a:ext cx="3654934" cy="3523810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71" y="5424054"/>
            <a:ext cx="31428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ICB+CGR: 2.5 CPU-hours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Conventional: 9.2 CPU-Hours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0147" y="5420590"/>
            <a:ext cx="313458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ICB+CGR: 75 CPU-hours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Conventional: 304 CPU-Hours</a:t>
            </a:r>
          </a:p>
        </p:txBody>
      </p:sp>
    </p:spTree>
    <p:extLst>
      <p:ext uri="{BB962C8B-B14F-4D97-AF65-F5344CB8AC3E}">
        <p14:creationId xmlns:p14="http://schemas.microsoft.com/office/powerpoint/2010/main" val="251475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1AE88-9FBD-48E6-B31C-27D625CA60C3}"/>
              </a:ext>
            </a:extLst>
          </p:cNvPr>
          <p:cNvSpPr txBox="1"/>
          <p:nvPr/>
        </p:nvSpPr>
        <p:spPr>
          <a:xfrm>
            <a:off x="222637" y="259307"/>
            <a:ext cx="8689351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Energy Spectrum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11757F-24FB-4430-A76F-8F669B3A7533}"/>
                  </a:ext>
                </a:extLst>
              </p:cNvPr>
              <p:cNvSpPr txBox="1"/>
              <p:nvPr/>
            </p:nvSpPr>
            <p:spPr>
              <a:xfrm>
                <a:off x="222637" y="905638"/>
                <a:ext cx="8689351" cy="366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en-US" dirty="0"/>
                  <a:t>Populate velocity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evenly-spaced 3D grid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342900" indent="-342900">
                  <a:buFont typeface="+mj-lt"/>
                  <a:buAutoNum type="arabicParenR" startAt="2"/>
                </a:pPr>
                <a:r>
                  <a:rPr lang="en-US" dirty="0"/>
                  <a:t>Build discrete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∈{0,1,…,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342900" indent="-342900">
                  <a:buFont typeface="+mj-lt"/>
                  <a:buAutoNum type="arabicParenR" startAt="3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average over entire grid (all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 for velocity correlation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342900" indent="-342900">
                  <a:buFont typeface="+mj-lt"/>
                  <a:buAutoNum type="arabicParenR" startAt="4"/>
                </a:pPr>
                <a:r>
                  <a:rPr lang="en-US" dirty="0"/>
                  <a:t>Open </a:t>
                </a:r>
                <a:r>
                  <a:rPr lang="en-US" dirty="0" err="1"/>
                  <a:t>Matlab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11757F-24FB-4430-A76F-8F669B3A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" y="905638"/>
                <a:ext cx="8689351" cy="3667927"/>
              </a:xfrm>
              <a:prstGeom prst="rect">
                <a:avLst/>
              </a:prstGeom>
              <a:blipFill>
                <a:blip r:embed="rId2"/>
                <a:stretch>
                  <a:fillRect l="-632" t="-998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54D73-86AF-4A94-8E65-B9706EAE1E10}"/>
              </a:ext>
            </a:extLst>
          </p:cNvPr>
          <p:cNvSpPr txBox="1">
            <a:spLocks/>
          </p:cNvSpPr>
          <p:nvPr/>
        </p:nvSpPr>
        <p:spPr>
          <a:xfrm>
            <a:off x="0" y="648224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21342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16437</TotalTime>
  <Words>2169</Words>
  <Application>Microsoft Office PowerPoint</Application>
  <PresentationFormat>On-screen Show (4:3)</PresentationFormat>
  <Paragraphs>432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590 Project</dc:title>
  <dc:creator>Microsoft account</dc:creator>
  <cp:lastModifiedBy>Phil Johnson</cp:lastModifiedBy>
  <cp:revision>1148</cp:revision>
  <dcterms:created xsi:type="dcterms:W3CDTF">2014-09-03T09:14:00Z</dcterms:created>
  <dcterms:modified xsi:type="dcterms:W3CDTF">2018-01-07T15:42:39Z</dcterms:modified>
</cp:coreProperties>
</file>