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0" y="-12700"/>
            <a:ext cx="13004801" cy="126930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18" name="PDC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8218" y="9084663"/>
            <a:ext cx="690083" cy="756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Small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466" y="9211964"/>
            <a:ext cx="1730227" cy="71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0331170" y="9335885"/>
            <a:ext cx="200993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">
                <a:solidFill>
                  <a:srgbClr val="FD0145"/>
                </a:solidFill>
              </a:defRPr>
            </a:lvl1pPr>
          </a:lstStyle>
          <a:p>
            <a:pPr/>
            <a:r>
              <a:t>Program Development Company © 2015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DC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8218" y="9071963"/>
            <a:ext cx="690083" cy="756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Small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466" y="9211964"/>
            <a:ext cx="1730227" cy="71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10331170" y="9335885"/>
            <a:ext cx="200993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">
                <a:solidFill>
                  <a:srgbClr val="FD0145"/>
                </a:solidFill>
              </a:defRPr>
            </a:lvl1pPr>
          </a:lstStyle>
          <a:p>
            <a:pPr/>
            <a:r>
              <a:t>Program Development Company © 2015</a:t>
            </a:r>
          </a:p>
        </p:txBody>
      </p:sp>
      <p:sp>
        <p:nvSpPr>
          <p:cNvPr id="131" name="Shape 131"/>
          <p:cNvSpPr/>
          <p:nvPr/>
        </p:nvSpPr>
        <p:spPr>
          <a:xfrm>
            <a:off x="-88206" y="-76349"/>
            <a:ext cx="13181212" cy="849605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2" name="Shape 1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gradFill flip="none" rotWithShape="1">
          <a:gsLst>
            <a:gs pos="0">
              <a:srgbClr val="002850"/>
            </a:gs>
            <a:gs pos="100000">
              <a:srgbClr val="0066CC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5"/>
          <p:cNvGrpSpPr/>
          <p:nvPr/>
        </p:nvGrpSpPr>
        <p:grpSpPr>
          <a:xfrm>
            <a:off x="2257" y="-1"/>
            <a:ext cx="13011575" cy="9744571"/>
            <a:chOff x="0" y="0"/>
            <a:chExt cx="13011573" cy="9744569"/>
          </a:xfrm>
        </p:grpSpPr>
        <p:sp>
          <p:nvSpPr>
            <p:cNvPr id="139" name="Shape 139"/>
            <p:cNvSpPr/>
            <p:nvPr/>
          </p:nvSpPr>
          <p:spPr>
            <a:xfrm>
              <a:off x="11388231" y="5928924"/>
              <a:ext cx="1623343" cy="3815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20"/>
                  </a:moveTo>
                  <a:lnTo>
                    <a:pt x="21600" y="0"/>
                  </a:lnTo>
                  <a:lnTo>
                    <a:pt x="21058" y="1291"/>
                  </a:lnTo>
                  <a:lnTo>
                    <a:pt x="20335" y="2671"/>
                  </a:lnTo>
                  <a:lnTo>
                    <a:pt x="18889" y="4972"/>
                  </a:lnTo>
                  <a:lnTo>
                    <a:pt x="17292" y="7272"/>
                  </a:lnTo>
                  <a:lnTo>
                    <a:pt x="15123" y="9573"/>
                  </a:lnTo>
                  <a:lnTo>
                    <a:pt x="12773" y="11950"/>
                  </a:lnTo>
                  <a:lnTo>
                    <a:pt x="10062" y="14328"/>
                  </a:lnTo>
                  <a:lnTo>
                    <a:pt x="7019" y="16769"/>
                  </a:lnTo>
                  <a:lnTo>
                    <a:pt x="3766" y="19146"/>
                  </a:lnTo>
                  <a:lnTo>
                    <a:pt x="0" y="21600"/>
                  </a:lnTo>
                  <a:lnTo>
                    <a:pt x="331" y="21600"/>
                  </a:lnTo>
                  <a:lnTo>
                    <a:pt x="4127" y="19146"/>
                  </a:lnTo>
                  <a:lnTo>
                    <a:pt x="7381" y="16769"/>
                  </a:lnTo>
                  <a:lnTo>
                    <a:pt x="10423" y="14328"/>
                  </a:lnTo>
                  <a:lnTo>
                    <a:pt x="13135" y="11950"/>
                  </a:lnTo>
                  <a:lnTo>
                    <a:pt x="15485" y="9573"/>
                  </a:lnTo>
                  <a:lnTo>
                    <a:pt x="17623" y="7272"/>
                  </a:lnTo>
                  <a:lnTo>
                    <a:pt x="19250" y="4972"/>
                  </a:lnTo>
                  <a:lnTo>
                    <a:pt x="20696" y="2671"/>
                  </a:lnTo>
                  <a:lnTo>
                    <a:pt x="21238" y="1828"/>
                  </a:lnTo>
                  <a:lnTo>
                    <a:pt x="21600" y="9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0" name="Shape 140"/>
            <p:cNvSpPr/>
            <p:nvPr/>
          </p:nvSpPr>
          <p:spPr>
            <a:xfrm>
              <a:off x="12158133" y="8566008"/>
              <a:ext cx="853441" cy="117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787" y="5462"/>
                  </a:lnTo>
                  <a:lnTo>
                    <a:pt x="11688" y="10924"/>
                  </a:lnTo>
                  <a:lnTo>
                    <a:pt x="5844" y="16386"/>
                  </a:lnTo>
                  <a:lnTo>
                    <a:pt x="0" y="21600"/>
                  </a:lnTo>
                  <a:lnTo>
                    <a:pt x="688" y="21600"/>
                  </a:lnTo>
                  <a:lnTo>
                    <a:pt x="6532" y="16634"/>
                  </a:lnTo>
                  <a:lnTo>
                    <a:pt x="11688" y="11669"/>
                  </a:lnTo>
                  <a:lnTo>
                    <a:pt x="21600" y="993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1" name="Shape 141"/>
            <p:cNvSpPr/>
            <p:nvPr/>
          </p:nvSpPr>
          <p:spPr>
            <a:xfrm>
              <a:off x="12821920" y="9514275"/>
              <a:ext cx="189654" cy="23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629" y="21600"/>
                  </a:lnTo>
                  <a:lnTo>
                    <a:pt x="12343" y="12706"/>
                  </a:lnTo>
                  <a:lnTo>
                    <a:pt x="21600" y="5082"/>
                  </a:lnTo>
                  <a:lnTo>
                    <a:pt x="21600" y="0"/>
                  </a:lnTo>
                  <a:lnTo>
                    <a:pt x="10800" y="1143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155" name="Group 155"/>
            <p:cNvGrpSpPr/>
            <p:nvPr/>
          </p:nvGrpSpPr>
          <p:grpSpPr>
            <a:xfrm>
              <a:off x="647982" y="0"/>
              <a:ext cx="11510152" cy="9744569"/>
              <a:chOff x="0" y="0"/>
              <a:chExt cx="11510151" cy="9744568"/>
            </a:xfrm>
          </p:grpSpPr>
          <p:sp>
            <p:nvSpPr>
              <p:cNvPr id="142" name="Shape 142"/>
              <p:cNvSpPr/>
              <p:nvPr/>
            </p:nvSpPr>
            <p:spPr>
              <a:xfrm>
                <a:off x="5646702" y="0"/>
                <a:ext cx="16256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000" y="21600"/>
                    </a:lnTo>
                    <a:lnTo>
                      <a:pt x="21600" y="21600"/>
                    </a:lnTo>
                    <a:lnTo>
                      <a:pt x="3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6324035" y="0"/>
                <a:ext cx="392855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979" y="0"/>
                    </a:moveTo>
                    <a:lnTo>
                      <a:pt x="1490" y="0"/>
                    </a:lnTo>
                    <a:lnTo>
                      <a:pt x="5214" y="1081"/>
                    </a:lnTo>
                    <a:lnTo>
                      <a:pt x="8938" y="2222"/>
                    </a:lnTo>
                    <a:lnTo>
                      <a:pt x="11917" y="3448"/>
                    </a:lnTo>
                    <a:lnTo>
                      <a:pt x="14897" y="4739"/>
                    </a:lnTo>
                    <a:lnTo>
                      <a:pt x="16386" y="6061"/>
                    </a:lnTo>
                    <a:lnTo>
                      <a:pt x="18621" y="7442"/>
                    </a:lnTo>
                    <a:lnTo>
                      <a:pt x="19366" y="8848"/>
                    </a:lnTo>
                    <a:lnTo>
                      <a:pt x="20110" y="10320"/>
                    </a:lnTo>
                    <a:lnTo>
                      <a:pt x="19366" y="13232"/>
                    </a:lnTo>
                    <a:lnTo>
                      <a:pt x="15641" y="16140"/>
                    </a:lnTo>
                    <a:lnTo>
                      <a:pt x="13407" y="17551"/>
                    </a:lnTo>
                    <a:lnTo>
                      <a:pt x="9683" y="18958"/>
                    </a:lnTo>
                    <a:lnTo>
                      <a:pt x="5214" y="20309"/>
                    </a:lnTo>
                    <a:lnTo>
                      <a:pt x="0" y="21600"/>
                    </a:lnTo>
                    <a:lnTo>
                      <a:pt x="1490" y="21600"/>
                    </a:lnTo>
                    <a:lnTo>
                      <a:pt x="6703" y="20309"/>
                    </a:lnTo>
                    <a:lnTo>
                      <a:pt x="11172" y="18928"/>
                    </a:lnTo>
                    <a:lnTo>
                      <a:pt x="14897" y="17551"/>
                    </a:lnTo>
                    <a:lnTo>
                      <a:pt x="17131" y="16110"/>
                    </a:lnTo>
                    <a:lnTo>
                      <a:pt x="20855" y="13202"/>
                    </a:lnTo>
                    <a:lnTo>
                      <a:pt x="21600" y="10290"/>
                    </a:lnTo>
                    <a:lnTo>
                      <a:pt x="20855" y="8848"/>
                    </a:lnTo>
                    <a:lnTo>
                      <a:pt x="20110" y="7442"/>
                    </a:lnTo>
                    <a:lnTo>
                      <a:pt x="17876" y="6061"/>
                    </a:lnTo>
                    <a:lnTo>
                      <a:pt x="16386" y="4709"/>
                    </a:lnTo>
                    <a:lnTo>
                      <a:pt x="13407" y="3448"/>
                    </a:lnTo>
                    <a:lnTo>
                      <a:pt x="10428" y="2222"/>
                    </a:lnTo>
                    <a:lnTo>
                      <a:pt x="6703" y="1081"/>
                    </a:lnTo>
                    <a:lnTo>
                      <a:pt x="297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6931377" y="0"/>
                <a:ext cx="760872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213" y="10079"/>
                    </a:moveTo>
                    <a:lnTo>
                      <a:pt x="20439" y="8638"/>
                    </a:lnTo>
                    <a:lnTo>
                      <a:pt x="18892" y="7232"/>
                    </a:lnTo>
                    <a:lnTo>
                      <a:pt x="16958" y="5880"/>
                    </a:lnTo>
                    <a:lnTo>
                      <a:pt x="14701" y="4589"/>
                    </a:lnTo>
                    <a:lnTo>
                      <a:pt x="11993" y="3328"/>
                    </a:lnTo>
                    <a:lnTo>
                      <a:pt x="8511" y="2162"/>
                    </a:lnTo>
                    <a:lnTo>
                      <a:pt x="5029" y="1021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4256" y="1021"/>
                    </a:lnTo>
                    <a:lnTo>
                      <a:pt x="7737" y="2162"/>
                    </a:lnTo>
                    <a:lnTo>
                      <a:pt x="11219" y="3328"/>
                    </a:lnTo>
                    <a:lnTo>
                      <a:pt x="13927" y="4589"/>
                    </a:lnTo>
                    <a:lnTo>
                      <a:pt x="16184" y="5880"/>
                    </a:lnTo>
                    <a:lnTo>
                      <a:pt x="18118" y="7232"/>
                    </a:lnTo>
                    <a:lnTo>
                      <a:pt x="19666" y="8638"/>
                    </a:lnTo>
                    <a:lnTo>
                      <a:pt x="20439" y="10079"/>
                    </a:lnTo>
                    <a:lnTo>
                      <a:pt x="20826" y="11581"/>
                    </a:lnTo>
                    <a:lnTo>
                      <a:pt x="20439" y="13052"/>
                    </a:lnTo>
                    <a:lnTo>
                      <a:pt x="19666" y="14548"/>
                    </a:lnTo>
                    <a:lnTo>
                      <a:pt x="18118" y="16020"/>
                    </a:lnTo>
                    <a:lnTo>
                      <a:pt x="16571" y="17461"/>
                    </a:lnTo>
                    <a:lnTo>
                      <a:pt x="13927" y="18903"/>
                    </a:lnTo>
                    <a:lnTo>
                      <a:pt x="11219" y="20279"/>
                    </a:lnTo>
                    <a:lnTo>
                      <a:pt x="7737" y="21600"/>
                    </a:lnTo>
                    <a:lnTo>
                      <a:pt x="8511" y="21600"/>
                    </a:lnTo>
                    <a:lnTo>
                      <a:pt x="11993" y="20279"/>
                    </a:lnTo>
                    <a:lnTo>
                      <a:pt x="14701" y="18903"/>
                    </a:lnTo>
                    <a:lnTo>
                      <a:pt x="17344" y="17461"/>
                    </a:lnTo>
                    <a:lnTo>
                      <a:pt x="18892" y="16020"/>
                    </a:lnTo>
                    <a:lnTo>
                      <a:pt x="20439" y="14548"/>
                    </a:lnTo>
                    <a:lnTo>
                      <a:pt x="21213" y="13052"/>
                    </a:lnTo>
                    <a:lnTo>
                      <a:pt x="21600" y="11581"/>
                    </a:lnTo>
                    <a:lnTo>
                      <a:pt x="21213" y="100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7649350" y="0"/>
                <a:ext cx="964073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990" y="9629"/>
                    </a:moveTo>
                    <a:lnTo>
                      <a:pt x="20075" y="8458"/>
                    </a:lnTo>
                    <a:lnTo>
                      <a:pt x="18551" y="7292"/>
                    </a:lnTo>
                    <a:lnTo>
                      <a:pt x="16721" y="6151"/>
                    </a:lnTo>
                    <a:lnTo>
                      <a:pt x="14281" y="5010"/>
                    </a:lnTo>
                    <a:lnTo>
                      <a:pt x="11537" y="3809"/>
                    </a:lnTo>
                    <a:lnTo>
                      <a:pt x="8233" y="2612"/>
                    </a:lnTo>
                    <a:lnTo>
                      <a:pt x="4574" y="1351"/>
                    </a:lnTo>
                    <a:lnTo>
                      <a:pt x="610" y="0"/>
                    </a:lnTo>
                    <a:lnTo>
                      <a:pt x="0" y="0"/>
                    </a:lnTo>
                    <a:lnTo>
                      <a:pt x="4269" y="1351"/>
                    </a:lnTo>
                    <a:lnTo>
                      <a:pt x="7928" y="2612"/>
                    </a:lnTo>
                    <a:lnTo>
                      <a:pt x="10978" y="3839"/>
                    </a:lnTo>
                    <a:lnTo>
                      <a:pt x="13976" y="5010"/>
                    </a:lnTo>
                    <a:lnTo>
                      <a:pt x="16111" y="6181"/>
                    </a:lnTo>
                    <a:lnTo>
                      <a:pt x="17941" y="7322"/>
                    </a:lnTo>
                    <a:lnTo>
                      <a:pt x="19465" y="8458"/>
                    </a:lnTo>
                    <a:lnTo>
                      <a:pt x="20380" y="9629"/>
                    </a:lnTo>
                    <a:lnTo>
                      <a:pt x="20990" y="10950"/>
                    </a:lnTo>
                    <a:lnTo>
                      <a:pt x="20685" y="12301"/>
                    </a:lnTo>
                    <a:lnTo>
                      <a:pt x="20075" y="13678"/>
                    </a:lnTo>
                    <a:lnTo>
                      <a:pt x="18551" y="15119"/>
                    </a:lnTo>
                    <a:lnTo>
                      <a:pt x="16721" y="16620"/>
                    </a:lnTo>
                    <a:lnTo>
                      <a:pt x="13976" y="18212"/>
                    </a:lnTo>
                    <a:lnTo>
                      <a:pt x="10368" y="19858"/>
                    </a:lnTo>
                    <a:lnTo>
                      <a:pt x="6404" y="21600"/>
                    </a:lnTo>
                    <a:lnTo>
                      <a:pt x="7014" y="21600"/>
                    </a:lnTo>
                    <a:lnTo>
                      <a:pt x="10978" y="19858"/>
                    </a:lnTo>
                    <a:lnTo>
                      <a:pt x="14586" y="18212"/>
                    </a:lnTo>
                    <a:lnTo>
                      <a:pt x="17331" y="16620"/>
                    </a:lnTo>
                    <a:lnTo>
                      <a:pt x="19160" y="15119"/>
                    </a:lnTo>
                    <a:lnTo>
                      <a:pt x="20685" y="13678"/>
                    </a:lnTo>
                    <a:lnTo>
                      <a:pt x="21295" y="12301"/>
                    </a:lnTo>
                    <a:lnTo>
                      <a:pt x="21600" y="10950"/>
                    </a:lnTo>
                    <a:lnTo>
                      <a:pt x="20990" y="96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8258951" y="0"/>
                <a:ext cx="125984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109"/>
                    </a:moveTo>
                    <a:lnTo>
                      <a:pt x="20901" y="8668"/>
                    </a:lnTo>
                    <a:lnTo>
                      <a:pt x="19541" y="7232"/>
                    </a:lnTo>
                    <a:lnTo>
                      <a:pt x="17676" y="5880"/>
                    </a:lnTo>
                    <a:lnTo>
                      <a:pt x="15345" y="4559"/>
                    </a:lnTo>
                    <a:lnTo>
                      <a:pt x="12315" y="3298"/>
                    </a:lnTo>
                    <a:lnTo>
                      <a:pt x="8858" y="2132"/>
                    </a:lnTo>
                    <a:lnTo>
                      <a:pt x="4895" y="1021"/>
                    </a:lnTo>
                    <a:lnTo>
                      <a:pt x="466" y="0"/>
                    </a:lnTo>
                    <a:lnTo>
                      <a:pt x="0" y="0"/>
                    </a:lnTo>
                    <a:lnTo>
                      <a:pt x="4429" y="1021"/>
                    </a:lnTo>
                    <a:lnTo>
                      <a:pt x="8391" y="2132"/>
                    </a:lnTo>
                    <a:lnTo>
                      <a:pt x="11849" y="3298"/>
                    </a:lnTo>
                    <a:lnTo>
                      <a:pt x="14879" y="4559"/>
                    </a:lnTo>
                    <a:lnTo>
                      <a:pt x="17210" y="5880"/>
                    </a:lnTo>
                    <a:lnTo>
                      <a:pt x="19075" y="7232"/>
                    </a:lnTo>
                    <a:lnTo>
                      <a:pt x="20435" y="8668"/>
                    </a:lnTo>
                    <a:lnTo>
                      <a:pt x="21134" y="10109"/>
                    </a:lnTo>
                    <a:lnTo>
                      <a:pt x="21134" y="11641"/>
                    </a:lnTo>
                    <a:lnTo>
                      <a:pt x="20668" y="13172"/>
                    </a:lnTo>
                    <a:lnTo>
                      <a:pt x="19541" y="14669"/>
                    </a:lnTo>
                    <a:lnTo>
                      <a:pt x="17676" y="16140"/>
                    </a:lnTo>
                    <a:lnTo>
                      <a:pt x="15112" y="17581"/>
                    </a:lnTo>
                    <a:lnTo>
                      <a:pt x="12082" y="18958"/>
                    </a:lnTo>
                    <a:lnTo>
                      <a:pt x="8391" y="20309"/>
                    </a:lnTo>
                    <a:lnTo>
                      <a:pt x="3963" y="21600"/>
                    </a:lnTo>
                    <a:lnTo>
                      <a:pt x="4429" y="21600"/>
                    </a:lnTo>
                    <a:lnTo>
                      <a:pt x="8858" y="20309"/>
                    </a:lnTo>
                    <a:lnTo>
                      <a:pt x="12548" y="18958"/>
                    </a:lnTo>
                    <a:lnTo>
                      <a:pt x="15578" y="17581"/>
                    </a:lnTo>
                    <a:lnTo>
                      <a:pt x="18142" y="16140"/>
                    </a:lnTo>
                    <a:lnTo>
                      <a:pt x="20007" y="14669"/>
                    </a:lnTo>
                    <a:lnTo>
                      <a:pt x="21134" y="13172"/>
                    </a:lnTo>
                    <a:lnTo>
                      <a:pt x="21600" y="11641"/>
                    </a:lnTo>
                    <a:lnTo>
                      <a:pt x="21600" y="101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" name="Shape 147"/>
              <p:cNvSpPr/>
              <p:nvPr/>
            </p:nvSpPr>
            <p:spPr>
              <a:xfrm>
                <a:off x="8936284" y="0"/>
                <a:ext cx="1557868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0"/>
                    </a:moveTo>
                    <a:lnTo>
                      <a:pt x="21035" y="9058"/>
                    </a:lnTo>
                    <a:lnTo>
                      <a:pt x="19905" y="7712"/>
                    </a:lnTo>
                    <a:lnTo>
                      <a:pt x="18021" y="6361"/>
                    </a:lnTo>
                    <a:lnTo>
                      <a:pt x="15603" y="5040"/>
                    </a:lnTo>
                    <a:lnTo>
                      <a:pt x="12590" y="3748"/>
                    </a:lnTo>
                    <a:lnTo>
                      <a:pt x="9199" y="2462"/>
                    </a:lnTo>
                    <a:lnTo>
                      <a:pt x="5086" y="1201"/>
                    </a:lnTo>
                    <a:lnTo>
                      <a:pt x="377" y="0"/>
                    </a:lnTo>
                    <a:lnTo>
                      <a:pt x="0" y="0"/>
                    </a:lnTo>
                    <a:lnTo>
                      <a:pt x="4709" y="1201"/>
                    </a:lnTo>
                    <a:lnTo>
                      <a:pt x="8822" y="2462"/>
                    </a:lnTo>
                    <a:lnTo>
                      <a:pt x="12213" y="3748"/>
                    </a:lnTo>
                    <a:lnTo>
                      <a:pt x="15227" y="5040"/>
                    </a:lnTo>
                    <a:lnTo>
                      <a:pt x="17644" y="6361"/>
                    </a:lnTo>
                    <a:lnTo>
                      <a:pt x="19528" y="7712"/>
                    </a:lnTo>
                    <a:lnTo>
                      <a:pt x="20658" y="9058"/>
                    </a:lnTo>
                    <a:lnTo>
                      <a:pt x="21223" y="10440"/>
                    </a:lnTo>
                    <a:lnTo>
                      <a:pt x="21223" y="11851"/>
                    </a:lnTo>
                    <a:lnTo>
                      <a:pt x="20658" y="13262"/>
                    </a:lnTo>
                    <a:lnTo>
                      <a:pt x="19340" y="14669"/>
                    </a:lnTo>
                    <a:lnTo>
                      <a:pt x="17456" y="16080"/>
                    </a:lnTo>
                    <a:lnTo>
                      <a:pt x="14850" y="17491"/>
                    </a:lnTo>
                    <a:lnTo>
                      <a:pt x="11648" y="18903"/>
                    </a:lnTo>
                    <a:lnTo>
                      <a:pt x="7880" y="20249"/>
                    </a:lnTo>
                    <a:lnTo>
                      <a:pt x="3579" y="21600"/>
                    </a:lnTo>
                    <a:lnTo>
                      <a:pt x="3956" y="21600"/>
                    </a:lnTo>
                    <a:lnTo>
                      <a:pt x="8257" y="20249"/>
                    </a:lnTo>
                    <a:lnTo>
                      <a:pt x="12024" y="18903"/>
                    </a:lnTo>
                    <a:lnTo>
                      <a:pt x="15227" y="17491"/>
                    </a:lnTo>
                    <a:lnTo>
                      <a:pt x="17833" y="16110"/>
                    </a:lnTo>
                    <a:lnTo>
                      <a:pt x="19716" y="14699"/>
                    </a:lnTo>
                    <a:lnTo>
                      <a:pt x="21035" y="13292"/>
                    </a:lnTo>
                    <a:lnTo>
                      <a:pt x="21600" y="11851"/>
                    </a:lnTo>
                    <a:lnTo>
                      <a:pt x="21600" y="104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" name="Shape 148"/>
              <p:cNvSpPr/>
              <p:nvPr/>
            </p:nvSpPr>
            <p:spPr>
              <a:xfrm>
                <a:off x="9559431" y="0"/>
                <a:ext cx="195072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49" y="10650"/>
                    </a:moveTo>
                    <a:lnTo>
                      <a:pt x="20847" y="9178"/>
                    </a:lnTo>
                    <a:lnTo>
                      <a:pt x="20270" y="8428"/>
                    </a:lnTo>
                    <a:lnTo>
                      <a:pt x="19668" y="7712"/>
                    </a:lnTo>
                    <a:lnTo>
                      <a:pt x="17862" y="6271"/>
                    </a:lnTo>
                    <a:lnTo>
                      <a:pt x="16658" y="5580"/>
                    </a:lnTo>
                    <a:lnTo>
                      <a:pt x="15303" y="4890"/>
                    </a:lnTo>
                    <a:lnTo>
                      <a:pt x="12318" y="3598"/>
                    </a:lnTo>
                    <a:lnTo>
                      <a:pt x="8856" y="2342"/>
                    </a:lnTo>
                    <a:lnTo>
                      <a:pt x="4817" y="1141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4516" y="1141"/>
                    </a:lnTo>
                    <a:lnTo>
                      <a:pt x="8555" y="2342"/>
                    </a:lnTo>
                    <a:lnTo>
                      <a:pt x="12017" y="3598"/>
                    </a:lnTo>
                    <a:lnTo>
                      <a:pt x="15002" y="4920"/>
                    </a:lnTo>
                    <a:lnTo>
                      <a:pt x="16357" y="5610"/>
                    </a:lnTo>
                    <a:lnTo>
                      <a:pt x="17561" y="6301"/>
                    </a:lnTo>
                    <a:lnTo>
                      <a:pt x="19367" y="7742"/>
                    </a:lnTo>
                    <a:lnTo>
                      <a:pt x="20120" y="8458"/>
                    </a:lnTo>
                    <a:lnTo>
                      <a:pt x="20546" y="9178"/>
                    </a:lnTo>
                    <a:lnTo>
                      <a:pt x="20998" y="9929"/>
                    </a:lnTo>
                    <a:lnTo>
                      <a:pt x="21148" y="10650"/>
                    </a:lnTo>
                    <a:lnTo>
                      <a:pt x="21299" y="11401"/>
                    </a:lnTo>
                    <a:lnTo>
                      <a:pt x="21148" y="12151"/>
                    </a:lnTo>
                    <a:lnTo>
                      <a:pt x="20847" y="12872"/>
                    </a:lnTo>
                    <a:lnTo>
                      <a:pt x="20546" y="13618"/>
                    </a:lnTo>
                    <a:lnTo>
                      <a:pt x="19969" y="14338"/>
                    </a:lnTo>
                    <a:lnTo>
                      <a:pt x="19217" y="15089"/>
                    </a:lnTo>
                    <a:lnTo>
                      <a:pt x="17109" y="16530"/>
                    </a:lnTo>
                    <a:lnTo>
                      <a:pt x="14701" y="17852"/>
                    </a:lnTo>
                    <a:lnTo>
                      <a:pt x="11866" y="19138"/>
                    </a:lnTo>
                    <a:lnTo>
                      <a:pt x="8404" y="20399"/>
                    </a:lnTo>
                    <a:lnTo>
                      <a:pt x="4516" y="21600"/>
                    </a:lnTo>
                    <a:lnTo>
                      <a:pt x="4817" y="21600"/>
                    </a:lnTo>
                    <a:lnTo>
                      <a:pt x="8705" y="20399"/>
                    </a:lnTo>
                    <a:lnTo>
                      <a:pt x="12167" y="19138"/>
                    </a:lnTo>
                    <a:lnTo>
                      <a:pt x="15002" y="17882"/>
                    </a:lnTo>
                    <a:lnTo>
                      <a:pt x="17410" y="16560"/>
                    </a:lnTo>
                    <a:lnTo>
                      <a:pt x="19518" y="15119"/>
                    </a:lnTo>
                    <a:lnTo>
                      <a:pt x="20270" y="14368"/>
                    </a:lnTo>
                    <a:lnTo>
                      <a:pt x="20847" y="13648"/>
                    </a:lnTo>
                    <a:lnTo>
                      <a:pt x="21148" y="12902"/>
                    </a:lnTo>
                    <a:lnTo>
                      <a:pt x="21449" y="12151"/>
                    </a:lnTo>
                    <a:lnTo>
                      <a:pt x="21600" y="11401"/>
                    </a:lnTo>
                    <a:lnTo>
                      <a:pt x="21449" y="106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" name="Shape 149"/>
              <p:cNvSpPr/>
              <p:nvPr/>
            </p:nvSpPr>
            <p:spPr>
              <a:xfrm>
                <a:off x="4766169" y="0"/>
                <a:ext cx="338667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09" y="9719"/>
                    </a:moveTo>
                    <a:lnTo>
                      <a:pt x="4349" y="8158"/>
                    </a:lnTo>
                    <a:lnTo>
                      <a:pt x="6089" y="6661"/>
                    </a:lnTo>
                    <a:lnTo>
                      <a:pt x="8553" y="5280"/>
                    </a:lnTo>
                    <a:lnTo>
                      <a:pt x="11162" y="3959"/>
                    </a:lnTo>
                    <a:lnTo>
                      <a:pt x="12032" y="3358"/>
                    </a:lnTo>
                    <a:lnTo>
                      <a:pt x="13772" y="2788"/>
                    </a:lnTo>
                    <a:lnTo>
                      <a:pt x="15511" y="2222"/>
                    </a:lnTo>
                    <a:lnTo>
                      <a:pt x="16381" y="1712"/>
                    </a:lnTo>
                    <a:lnTo>
                      <a:pt x="18121" y="1231"/>
                    </a:lnTo>
                    <a:lnTo>
                      <a:pt x="18991" y="781"/>
                    </a:lnTo>
                    <a:lnTo>
                      <a:pt x="20730" y="360"/>
                    </a:lnTo>
                    <a:lnTo>
                      <a:pt x="21600" y="0"/>
                    </a:lnTo>
                    <a:lnTo>
                      <a:pt x="19860" y="0"/>
                    </a:lnTo>
                    <a:lnTo>
                      <a:pt x="18991" y="360"/>
                    </a:lnTo>
                    <a:lnTo>
                      <a:pt x="17251" y="781"/>
                    </a:lnTo>
                    <a:lnTo>
                      <a:pt x="16381" y="1231"/>
                    </a:lnTo>
                    <a:lnTo>
                      <a:pt x="14642" y="1712"/>
                    </a:lnTo>
                    <a:lnTo>
                      <a:pt x="13772" y="2222"/>
                    </a:lnTo>
                    <a:lnTo>
                      <a:pt x="12032" y="2788"/>
                    </a:lnTo>
                    <a:lnTo>
                      <a:pt x="10293" y="3358"/>
                    </a:lnTo>
                    <a:lnTo>
                      <a:pt x="9423" y="3959"/>
                    </a:lnTo>
                    <a:lnTo>
                      <a:pt x="6958" y="5280"/>
                    </a:lnTo>
                    <a:lnTo>
                      <a:pt x="4349" y="6661"/>
                    </a:lnTo>
                    <a:lnTo>
                      <a:pt x="2609" y="8158"/>
                    </a:lnTo>
                    <a:lnTo>
                      <a:pt x="870" y="9719"/>
                    </a:lnTo>
                    <a:lnTo>
                      <a:pt x="0" y="11401"/>
                    </a:lnTo>
                    <a:lnTo>
                      <a:pt x="870" y="13022"/>
                    </a:lnTo>
                    <a:lnTo>
                      <a:pt x="1740" y="14609"/>
                    </a:lnTo>
                    <a:lnTo>
                      <a:pt x="3479" y="16110"/>
                    </a:lnTo>
                    <a:lnTo>
                      <a:pt x="5219" y="17581"/>
                    </a:lnTo>
                    <a:lnTo>
                      <a:pt x="8553" y="18988"/>
                    </a:lnTo>
                    <a:lnTo>
                      <a:pt x="12902" y="20309"/>
                    </a:lnTo>
                    <a:lnTo>
                      <a:pt x="18121" y="21600"/>
                    </a:lnTo>
                    <a:lnTo>
                      <a:pt x="19860" y="21600"/>
                    </a:lnTo>
                    <a:lnTo>
                      <a:pt x="14642" y="20309"/>
                    </a:lnTo>
                    <a:lnTo>
                      <a:pt x="10293" y="18988"/>
                    </a:lnTo>
                    <a:lnTo>
                      <a:pt x="6958" y="17581"/>
                    </a:lnTo>
                    <a:lnTo>
                      <a:pt x="5219" y="16140"/>
                    </a:lnTo>
                    <a:lnTo>
                      <a:pt x="3479" y="14609"/>
                    </a:lnTo>
                    <a:lnTo>
                      <a:pt x="2609" y="13052"/>
                    </a:lnTo>
                    <a:lnTo>
                      <a:pt x="1740" y="11401"/>
                    </a:lnTo>
                    <a:lnTo>
                      <a:pt x="2609" y="97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" name="Shape 150"/>
              <p:cNvSpPr/>
              <p:nvPr/>
            </p:nvSpPr>
            <p:spPr>
              <a:xfrm>
                <a:off x="3790808" y="0"/>
                <a:ext cx="677335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0" y="10320"/>
                    </a:moveTo>
                    <a:lnTo>
                      <a:pt x="2167" y="8758"/>
                    </a:lnTo>
                    <a:lnTo>
                      <a:pt x="3901" y="7262"/>
                    </a:lnTo>
                    <a:lnTo>
                      <a:pt x="6068" y="5850"/>
                    </a:lnTo>
                    <a:lnTo>
                      <a:pt x="9102" y="4499"/>
                    </a:lnTo>
                    <a:lnTo>
                      <a:pt x="11703" y="3208"/>
                    </a:lnTo>
                    <a:lnTo>
                      <a:pt x="15098" y="2042"/>
                    </a:lnTo>
                    <a:lnTo>
                      <a:pt x="18132" y="961"/>
                    </a:lnTo>
                    <a:lnTo>
                      <a:pt x="21600" y="0"/>
                    </a:lnTo>
                    <a:lnTo>
                      <a:pt x="20733" y="0"/>
                    </a:lnTo>
                    <a:lnTo>
                      <a:pt x="17266" y="961"/>
                    </a:lnTo>
                    <a:lnTo>
                      <a:pt x="14304" y="2042"/>
                    </a:lnTo>
                    <a:lnTo>
                      <a:pt x="11270" y="3208"/>
                    </a:lnTo>
                    <a:lnTo>
                      <a:pt x="8235" y="4499"/>
                    </a:lnTo>
                    <a:lnTo>
                      <a:pt x="5635" y="5850"/>
                    </a:lnTo>
                    <a:lnTo>
                      <a:pt x="3468" y="7262"/>
                    </a:lnTo>
                    <a:lnTo>
                      <a:pt x="1734" y="8758"/>
                    </a:lnTo>
                    <a:lnTo>
                      <a:pt x="433" y="10320"/>
                    </a:lnTo>
                    <a:lnTo>
                      <a:pt x="0" y="11881"/>
                    </a:lnTo>
                    <a:lnTo>
                      <a:pt x="867" y="13382"/>
                    </a:lnTo>
                    <a:lnTo>
                      <a:pt x="2167" y="14879"/>
                    </a:lnTo>
                    <a:lnTo>
                      <a:pt x="3901" y="16290"/>
                    </a:lnTo>
                    <a:lnTo>
                      <a:pt x="6935" y="17701"/>
                    </a:lnTo>
                    <a:lnTo>
                      <a:pt x="10403" y="19048"/>
                    </a:lnTo>
                    <a:lnTo>
                      <a:pt x="14665" y="20339"/>
                    </a:lnTo>
                    <a:lnTo>
                      <a:pt x="19866" y="21600"/>
                    </a:lnTo>
                    <a:lnTo>
                      <a:pt x="20733" y="21600"/>
                    </a:lnTo>
                    <a:lnTo>
                      <a:pt x="15532" y="20339"/>
                    </a:lnTo>
                    <a:lnTo>
                      <a:pt x="11270" y="19048"/>
                    </a:lnTo>
                    <a:lnTo>
                      <a:pt x="7802" y="17701"/>
                    </a:lnTo>
                    <a:lnTo>
                      <a:pt x="4768" y="16320"/>
                    </a:lnTo>
                    <a:lnTo>
                      <a:pt x="3034" y="14879"/>
                    </a:lnTo>
                    <a:lnTo>
                      <a:pt x="1734" y="13412"/>
                    </a:lnTo>
                    <a:lnTo>
                      <a:pt x="867" y="11881"/>
                    </a:lnTo>
                    <a:lnTo>
                      <a:pt x="1300" y="10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" name="Shape 151"/>
              <p:cNvSpPr/>
              <p:nvPr/>
            </p:nvSpPr>
            <p:spPr>
              <a:xfrm>
                <a:off x="2885440" y="0"/>
                <a:ext cx="959556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0989" y="0"/>
                    </a:lnTo>
                    <a:lnTo>
                      <a:pt x="16098" y="1111"/>
                    </a:lnTo>
                    <a:lnTo>
                      <a:pt x="12175" y="2312"/>
                    </a:lnTo>
                    <a:lnTo>
                      <a:pt x="8508" y="3538"/>
                    </a:lnTo>
                    <a:lnTo>
                      <a:pt x="5451" y="4859"/>
                    </a:lnTo>
                    <a:lnTo>
                      <a:pt x="3311" y="6241"/>
                    </a:lnTo>
                    <a:lnTo>
                      <a:pt x="1477" y="7652"/>
                    </a:lnTo>
                    <a:lnTo>
                      <a:pt x="306" y="9118"/>
                    </a:lnTo>
                    <a:lnTo>
                      <a:pt x="0" y="10620"/>
                    </a:lnTo>
                    <a:lnTo>
                      <a:pt x="306" y="12031"/>
                    </a:lnTo>
                    <a:lnTo>
                      <a:pt x="1223" y="13442"/>
                    </a:lnTo>
                    <a:lnTo>
                      <a:pt x="2394" y="14819"/>
                    </a:lnTo>
                    <a:lnTo>
                      <a:pt x="4534" y="16230"/>
                    </a:lnTo>
                    <a:lnTo>
                      <a:pt x="6979" y="17611"/>
                    </a:lnTo>
                    <a:lnTo>
                      <a:pt x="10036" y="18958"/>
                    </a:lnTo>
                    <a:lnTo>
                      <a:pt x="13704" y="20309"/>
                    </a:lnTo>
                    <a:lnTo>
                      <a:pt x="17626" y="21600"/>
                    </a:lnTo>
                    <a:lnTo>
                      <a:pt x="18238" y="21600"/>
                    </a:lnTo>
                    <a:lnTo>
                      <a:pt x="14315" y="20309"/>
                    </a:lnTo>
                    <a:lnTo>
                      <a:pt x="10647" y="18958"/>
                    </a:lnTo>
                    <a:lnTo>
                      <a:pt x="7591" y="17611"/>
                    </a:lnTo>
                    <a:lnTo>
                      <a:pt x="5145" y="16230"/>
                    </a:lnTo>
                    <a:lnTo>
                      <a:pt x="3006" y="14819"/>
                    </a:lnTo>
                    <a:lnTo>
                      <a:pt x="1783" y="13442"/>
                    </a:lnTo>
                    <a:lnTo>
                      <a:pt x="917" y="12031"/>
                    </a:lnTo>
                    <a:lnTo>
                      <a:pt x="611" y="10620"/>
                    </a:lnTo>
                    <a:lnTo>
                      <a:pt x="917" y="9118"/>
                    </a:lnTo>
                    <a:lnTo>
                      <a:pt x="2089" y="7652"/>
                    </a:lnTo>
                    <a:lnTo>
                      <a:pt x="3617" y="6241"/>
                    </a:lnTo>
                    <a:lnTo>
                      <a:pt x="6062" y="4859"/>
                    </a:lnTo>
                    <a:lnTo>
                      <a:pt x="9119" y="3538"/>
                    </a:lnTo>
                    <a:lnTo>
                      <a:pt x="12481" y="2312"/>
                    </a:lnTo>
                    <a:lnTo>
                      <a:pt x="16709" y="1111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" name="Shape 152"/>
              <p:cNvSpPr/>
              <p:nvPr/>
            </p:nvSpPr>
            <p:spPr>
              <a:xfrm>
                <a:off x="1896533" y="0"/>
                <a:ext cx="1298223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2" y="10740"/>
                    </a:moveTo>
                    <a:lnTo>
                      <a:pt x="903" y="9239"/>
                    </a:lnTo>
                    <a:lnTo>
                      <a:pt x="2032" y="7802"/>
                    </a:lnTo>
                    <a:lnTo>
                      <a:pt x="3613" y="6391"/>
                    </a:lnTo>
                    <a:lnTo>
                      <a:pt x="6096" y="5010"/>
                    </a:lnTo>
                    <a:lnTo>
                      <a:pt x="8994" y="3658"/>
                    </a:lnTo>
                    <a:lnTo>
                      <a:pt x="12606" y="2402"/>
                    </a:lnTo>
                    <a:lnTo>
                      <a:pt x="16896" y="1171"/>
                    </a:lnTo>
                    <a:lnTo>
                      <a:pt x="21600" y="0"/>
                    </a:lnTo>
                    <a:lnTo>
                      <a:pt x="21148" y="0"/>
                    </a:lnTo>
                    <a:lnTo>
                      <a:pt x="16445" y="1171"/>
                    </a:lnTo>
                    <a:lnTo>
                      <a:pt x="12155" y="2402"/>
                    </a:lnTo>
                    <a:lnTo>
                      <a:pt x="8542" y="3688"/>
                    </a:lnTo>
                    <a:lnTo>
                      <a:pt x="5645" y="5010"/>
                    </a:lnTo>
                    <a:lnTo>
                      <a:pt x="3161" y="6391"/>
                    </a:lnTo>
                    <a:lnTo>
                      <a:pt x="1580" y="7802"/>
                    </a:lnTo>
                    <a:lnTo>
                      <a:pt x="452" y="9269"/>
                    </a:lnTo>
                    <a:lnTo>
                      <a:pt x="0" y="10740"/>
                    </a:lnTo>
                    <a:lnTo>
                      <a:pt x="226" y="12181"/>
                    </a:lnTo>
                    <a:lnTo>
                      <a:pt x="1129" y="13588"/>
                    </a:lnTo>
                    <a:lnTo>
                      <a:pt x="2484" y="14999"/>
                    </a:lnTo>
                    <a:lnTo>
                      <a:pt x="4516" y="16380"/>
                    </a:lnTo>
                    <a:lnTo>
                      <a:pt x="7187" y="17761"/>
                    </a:lnTo>
                    <a:lnTo>
                      <a:pt x="10348" y="19078"/>
                    </a:lnTo>
                    <a:lnTo>
                      <a:pt x="13961" y="20369"/>
                    </a:lnTo>
                    <a:lnTo>
                      <a:pt x="18213" y="21600"/>
                    </a:lnTo>
                    <a:lnTo>
                      <a:pt x="18665" y="21600"/>
                    </a:lnTo>
                    <a:lnTo>
                      <a:pt x="14413" y="20369"/>
                    </a:lnTo>
                    <a:lnTo>
                      <a:pt x="10800" y="19078"/>
                    </a:lnTo>
                    <a:lnTo>
                      <a:pt x="7639" y="17761"/>
                    </a:lnTo>
                    <a:lnTo>
                      <a:pt x="4967" y="16380"/>
                    </a:lnTo>
                    <a:lnTo>
                      <a:pt x="2935" y="14999"/>
                    </a:lnTo>
                    <a:lnTo>
                      <a:pt x="1580" y="13588"/>
                    </a:lnTo>
                    <a:lnTo>
                      <a:pt x="677" y="12181"/>
                    </a:lnTo>
                    <a:lnTo>
                      <a:pt x="452" y="107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" name="Shape 153"/>
              <p:cNvSpPr/>
              <p:nvPr/>
            </p:nvSpPr>
            <p:spPr>
              <a:xfrm>
                <a:off x="934719" y="0"/>
                <a:ext cx="1663984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3" y="10500"/>
                    </a:moveTo>
                    <a:lnTo>
                      <a:pt x="852" y="8998"/>
                    </a:lnTo>
                    <a:lnTo>
                      <a:pt x="2087" y="7532"/>
                    </a:lnTo>
                    <a:lnTo>
                      <a:pt x="3850" y="6121"/>
                    </a:lnTo>
                    <a:lnTo>
                      <a:pt x="6318" y="4709"/>
                    </a:lnTo>
                    <a:lnTo>
                      <a:pt x="9287" y="3448"/>
                    </a:lnTo>
                    <a:lnTo>
                      <a:pt x="12989" y="2222"/>
                    </a:lnTo>
                    <a:lnTo>
                      <a:pt x="17045" y="1081"/>
                    </a:lnTo>
                    <a:lnTo>
                      <a:pt x="21600" y="0"/>
                    </a:lnTo>
                    <a:lnTo>
                      <a:pt x="21247" y="0"/>
                    </a:lnTo>
                    <a:lnTo>
                      <a:pt x="16692" y="1051"/>
                    </a:lnTo>
                    <a:lnTo>
                      <a:pt x="12637" y="2192"/>
                    </a:lnTo>
                    <a:lnTo>
                      <a:pt x="9140" y="3418"/>
                    </a:lnTo>
                    <a:lnTo>
                      <a:pt x="6142" y="4709"/>
                    </a:lnTo>
                    <a:lnTo>
                      <a:pt x="3673" y="6091"/>
                    </a:lnTo>
                    <a:lnTo>
                      <a:pt x="1734" y="7532"/>
                    </a:lnTo>
                    <a:lnTo>
                      <a:pt x="529" y="8998"/>
                    </a:lnTo>
                    <a:lnTo>
                      <a:pt x="0" y="10500"/>
                    </a:lnTo>
                    <a:lnTo>
                      <a:pt x="176" y="12031"/>
                    </a:lnTo>
                    <a:lnTo>
                      <a:pt x="852" y="13558"/>
                    </a:lnTo>
                    <a:lnTo>
                      <a:pt x="2263" y="15089"/>
                    </a:lnTo>
                    <a:lnTo>
                      <a:pt x="4379" y="16590"/>
                    </a:lnTo>
                    <a:lnTo>
                      <a:pt x="6671" y="17882"/>
                    </a:lnTo>
                    <a:lnTo>
                      <a:pt x="9287" y="19138"/>
                    </a:lnTo>
                    <a:lnTo>
                      <a:pt x="12460" y="20399"/>
                    </a:lnTo>
                    <a:lnTo>
                      <a:pt x="15987" y="21600"/>
                    </a:lnTo>
                    <a:lnTo>
                      <a:pt x="16340" y="21600"/>
                    </a:lnTo>
                    <a:lnTo>
                      <a:pt x="12813" y="20399"/>
                    </a:lnTo>
                    <a:lnTo>
                      <a:pt x="9639" y="19138"/>
                    </a:lnTo>
                    <a:lnTo>
                      <a:pt x="7024" y="17882"/>
                    </a:lnTo>
                    <a:lnTo>
                      <a:pt x="4731" y="16590"/>
                    </a:lnTo>
                    <a:lnTo>
                      <a:pt x="2616" y="15089"/>
                    </a:lnTo>
                    <a:lnTo>
                      <a:pt x="1205" y="13558"/>
                    </a:lnTo>
                    <a:lnTo>
                      <a:pt x="529" y="12031"/>
                    </a:lnTo>
                    <a:lnTo>
                      <a:pt x="353" y="105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" name="Shape 154"/>
              <p:cNvSpPr/>
              <p:nvPr/>
            </p:nvSpPr>
            <p:spPr>
              <a:xfrm>
                <a:off x="0" y="0"/>
                <a:ext cx="1896534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" y="9749"/>
                    </a:moveTo>
                    <a:lnTo>
                      <a:pt x="1239" y="8548"/>
                    </a:lnTo>
                    <a:lnTo>
                      <a:pt x="2477" y="7382"/>
                    </a:lnTo>
                    <a:lnTo>
                      <a:pt x="4155" y="6181"/>
                    </a:lnTo>
                    <a:lnTo>
                      <a:pt x="6477" y="4980"/>
                    </a:lnTo>
                    <a:lnTo>
                      <a:pt x="9419" y="3778"/>
                    </a:lnTo>
                    <a:lnTo>
                      <a:pt x="12800" y="2552"/>
                    </a:lnTo>
                    <a:lnTo>
                      <a:pt x="16981" y="1291"/>
                    </a:lnTo>
                    <a:lnTo>
                      <a:pt x="19123" y="661"/>
                    </a:lnTo>
                    <a:lnTo>
                      <a:pt x="21600" y="0"/>
                    </a:lnTo>
                    <a:lnTo>
                      <a:pt x="21290" y="0"/>
                    </a:lnTo>
                    <a:lnTo>
                      <a:pt x="18813" y="661"/>
                    </a:lnTo>
                    <a:lnTo>
                      <a:pt x="16516" y="1291"/>
                    </a:lnTo>
                    <a:lnTo>
                      <a:pt x="12490" y="2552"/>
                    </a:lnTo>
                    <a:lnTo>
                      <a:pt x="9110" y="3778"/>
                    </a:lnTo>
                    <a:lnTo>
                      <a:pt x="6168" y="4980"/>
                    </a:lnTo>
                    <a:lnTo>
                      <a:pt x="3871" y="6181"/>
                    </a:lnTo>
                    <a:lnTo>
                      <a:pt x="2168" y="7352"/>
                    </a:lnTo>
                    <a:lnTo>
                      <a:pt x="929" y="8518"/>
                    </a:lnTo>
                    <a:lnTo>
                      <a:pt x="155" y="9719"/>
                    </a:lnTo>
                    <a:lnTo>
                      <a:pt x="0" y="11010"/>
                    </a:lnTo>
                    <a:lnTo>
                      <a:pt x="310" y="12361"/>
                    </a:lnTo>
                    <a:lnTo>
                      <a:pt x="1239" y="13708"/>
                    </a:lnTo>
                    <a:lnTo>
                      <a:pt x="2942" y="15149"/>
                    </a:lnTo>
                    <a:lnTo>
                      <a:pt x="3871" y="15870"/>
                    </a:lnTo>
                    <a:lnTo>
                      <a:pt x="5084" y="16620"/>
                    </a:lnTo>
                    <a:lnTo>
                      <a:pt x="6323" y="17401"/>
                    </a:lnTo>
                    <a:lnTo>
                      <a:pt x="7871" y="18212"/>
                    </a:lnTo>
                    <a:lnTo>
                      <a:pt x="9419" y="19018"/>
                    </a:lnTo>
                    <a:lnTo>
                      <a:pt x="11277" y="19858"/>
                    </a:lnTo>
                    <a:lnTo>
                      <a:pt x="13110" y="20699"/>
                    </a:lnTo>
                    <a:lnTo>
                      <a:pt x="15277" y="21600"/>
                    </a:lnTo>
                    <a:lnTo>
                      <a:pt x="15587" y="21600"/>
                    </a:lnTo>
                    <a:lnTo>
                      <a:pt x="13419" y="20699"/>
                    </a:lnTo>
                    <a:lnTo>
                      <a:pt x="11561" y="19858"/>
                    </a:lnTo>
                    <a:lnTo>
                      <a:pt x="9729" y="19018"/>
                    </a:lnTo>
                    <a:lnTo>
                      <a:pt x="8181" y="18212"/>
                    </a:lnTo>
                    <a:lnTo>
                      <a:pt x="6632" y="17401"/>
                    </a:lnTo>
                    <a:lnTo>
                      <a:pt x="5394" y="16650"/>
                    </a:lnTo>
                    <a:lnTo>
                      <a:pt x="4155" y="15870"/>
                    </a:lnTo>
                    <a:lnTo>
                      <a:pt x="3252" y="15149"/>
                    </a:lnTo>
                    <a:lnTo>
                      <a:pt x="1548" y="13708"/>
                    </a:lnTo>
                    <a:lnTo>
                      <a:pt x="619" y="12361"/>
                    </a:lnTo>
                    <a:lnTo>
                      <a:pt x="310" y="11040"/>
                    </a:lnTo>
                    <a:lnTo>
                      <a:pt x="465" y="974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4488"/>
                  </a:gs>
                  <a:gs pos="100000">
                    <a:srgbClr val="0066C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156" name="Shape 156"/>
            <p:cNvSpPr/>
            <p:nvPr/>
          </p:nvSpPr>
          <p:spPr>
            <a:xfrm>
              <a:off x="11288" y="6549813"/>
              <a:ext cx="1368215" cy="319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24"/>
                  </a:moveTo>
                  <a:lnTo>
                    <a:pt x="1502" y="3480"/>
                  </a:lnTo>
                  <a:lnTo>
                    <a:pt x="3433" y="6137"/>
                  </a:lnTo>
                  <a:lnTo>
                    <a:pt x="5758" y="8793"/>
                  </a:lnTo>
                  <a:lnTo>
                    <a:pt x="8118" y="11357"/>
                  </a:lnTo>
                  <a:lnTo>
                    <a:pt x="10907" y="13998"/>
                  </a:lnTo>
                  <a:lnTo>
                    <a:pt x="13911" y="16563"/>
                  </a:lnTo>
                  <a:lnTo>
                    <a:pt x="17309" y="19127"/>
                  </a:lnTo>
                  <a:lnTo>
                    <a:pt x="20956" y="21600"/>
                  </a:lnTo>
                  <a:lnTo>
                    <a:pt x="21600" y="21600"/>
                  </a:lnTo>
                  <a:lnTo>
                    <a:pt x="17738" y="19035"/>
                  </a:lnTo>
                  <a:lnTo>
                    <a:pt x="14340" y="16379"/>
                  </a:lnTo>
                  <a:lnTo>
                    <a:pt x="11122" y="13723"/>
                  </a:lnTo>
                  <a:lnTo>
                    <a:pt x="8332" y="10991"/>
                  </a:lnTo>
                  <a:lnTo>
                    <a:pt x="5758" y="8335"/>
                  </a:lnTo>
                  <a:lnTo>
                    <a:pt x="3648" y="5587"/>
                  </a:lnTo>
                  <a:lnTo>
                    <a:pt x="1717" y="2748"/>
                  </a:lnTo>
                  <a:lnTo>
                    <a:pt x="0" y="0"/>
                  </a:lnTo>
                  <a:lnTo>
                    <a:pt x="0" y="8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7" name="Shape 157"/>
            <p:cNvSpPr/>
            <p:nvPr/>
          </p:nvSpPr>
          <p:spPr>
            <a:xfrm>
              <a:off x="11288" y="8782755"/>
              <a:ext cx="514775" cy="9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21"/>
                  </a:moveTo>
                  <a:lnTo>
                    <a:pt x="10277" y="12169"/>
                  </a:lnTo>
                  <a:lnTo>
                    <a:pt x="20458" y="21600"/>
                  </a:lnTo>
                  <a:lnTo>
                    <a:pt x="21600" y="21600"/>
                  </a:lnTo>
                  <a:lnTo>
                    <a:pt x="15891" y="16732"/>
                  </a:lnTo>
                  <a:lnTo>
                    <a:pt x="10848" y="11256"/>
                  </a:lnTo>
                  <a:lnTo>
                    <a:pt x="0" y="0"/>
                  </a:lnTo>
                  <a:lnTo>
                    <a:pt x="0" y="15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8" name="Shape 158"/>
            <p:cNvSpPr/>
            <p:nvPr/>
          </p:nvSpPr>
          <p:spPr>
            <a:xfrm>
              <a:off x="10780889" y="0"/>
              <a:ext cx="2221654" cy="4032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20802"/>
                  </a:lnTo>
                  <a:lnTo>
                    <a:pt x="21336" y="20149"/>
                  </a:lnTo>
                  <a:lnTo>
                    <a:pt x="21072" y="19508"/>
                  </a:lnTo>
                  <a:lnTo>
                    <a:pt x="19486" y="16460"/>
                  </a:lnTo>
                  <a:lnTo>
                    <a:pt x="17527" y="13557"/>
                  </a:lnTo>
                  <a:lnTo>
                    <a:pt x="15017" y="10873"/>
                  </a:lnTo>
                  <a:lnTo>
                    <a:pt x="12374" y="8333"/>
                  </a:lnTo>
                  <a:lnTo>
                    <a:pt x="9490" y="6023"/>
                  </a:lnTo>
                  <a:lnTo>
                    <a:pt x="6451" y="3846"/>
                  </a:lnTo>
                  <a:lnTo>
                    <a:pt x="3303" y="1814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3039" y="1814"/>
                  </a:lnTo>
                  <a:lnTo>
                    <a:pt x="6055" y="3846"/>
                  </a:lnTo>
                  <a:lnTo>
                    <a:pt x="9094" y="6023"/>
                  </a:lnTo>
                  <a:lnTo>
                    <a:pt x="12000" y="8333"/>
                  </a:lnTo>
                  <a:lnTo>
                    <a:pt x="14752" y="10873"/>
                  </a:lnTo>
                  <a:lnTo>
                    <a:pt x="17130" y="13557"/>
                  </a:lnTo>
                  <a:lnTo>
                    <a:pt x="19222" y="16460"/>
                  </a:lnTo>
                  <a:lnTo>
                    <a:pt x="20015" y="17984"/>
                  </a:lnTo>
                  <a:lnTo>
                    <a:pt x="20807" y="19580"/>
                  </a:lnTo>
                  <a:lnTo>
                    <a:pt x="21204" y="20584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0C0"/>
                </a:gs>
                <a:gs pos="100000">
                  <a:srgbClr val="0066CC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9" name="Shape 159"/>
            <p:cNvSpPr/>
            <p:nvPr/>
          </p:nvSpPr>
          <p:spPr>
            <a:xfrm>
              <a:off x="11379200" y="0"/>
              <a:ext cx="1623343" cy="190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20987"/>
                  </a:lnTo>
                  <a:lnTo>
                    <a:pt x="17292" y="15465"/>
                  </a:lnTo>
                  <a:lnTo>
                    <a:pt x="12231" y="10123"/>
                  </a:lnTo>
                  <a:lnTo>
                    <a:pt x="6658" y="4908"/>
                  </a:lnTo>
                  <a:lnTo>
                    <a:pt x="512" y="0"/>
                  </a:lnTo>
                  <a:lnTo>
                    <a:pt x="0" y="0"/>
                  </a:lnTo>
                  <a:lnTo>
                    <a:pt x="6296" y="5061"/>
                  </a:lnTo>
                  <a:lnTo>
                    <a:pt x="12050" y="10429"/>
                  </a:lnTo>
                  <a:lnTo>
                    <a:pt x="17111" y="1592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0" name="Shape 160"/>
            <p:cNvSpPr/>
            <p:nvPr/>
          </p:nvSpPr>
          <p:spPr>
            <a:xfrm>
              <a:off x="12081369" y="0"/>
              <a:ext cx="921174" cy="9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20661"/>
                  </a:lnTo>
                  <a:lnTo>
                    <a:pt x="11782" y="10017"/>
                  </a:lnTo>
                  <a:lnTo>
                    <a:pt x="637" y="0"/>
                  </a:lnTo>
                  <a:lnTo>
                    <a:pt x="0" y="0"/>
                  </a:lnTo>
                  <a:lnTo>
                    <a:pt x="11463" y="106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1" name="Shape 161"/>
            <p:cNvSpPr/>
            <p:nvPr/>
          </p:nvSpPr>
          <p:spPr>
            <a:xfrm>
              <a:off x="11288" y="0"/>
              <a:ext cx="1937175" cy="318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864"/>
                  </a:moveTo>
                  <a:lnTo>
                    <a:pt x="0" y="21600"/>
                  </a:lnTo>
                  <a:lnTo>
                    <a:pt x="1364" y="18565"/>
                  </a:lnTo>
                  <a:lnTo>
                    <a:pt x="3183" y="15529"/>
                  </a:lnTo>
                  <a:lnTo>
                    <a:pt x="5432" y="12678"/>
                  </a:lnTo>
                  <a:lnTo>
                    <a:pt x="7857" y="9919"/>
                  </a:lnTo>
                  <a:lnTo>
                    <a:pt x="10888" y="7266"/>
                  </a:lnTo>
                  <a:lnTo>
                    <a:pt x="14046" y="4783"/>
                  </a:lnTo>
                  <a:lnTo>
                    <a:pt x="17684" y="2300"/>
                  </a:lnTo>
                  <a:lnTo>
                    <a:pt x="21600" y="0"/>
                  </a:lnTo>
                  <a:lnTo>
                    <a:pt x="21145" y="0"/>
                  </a:lnTo>
                  <a:lnTo>
                    <a:pt x="17381" y="2208"/>
                  </a:lnTo>
                  <a:lnTo>
                    <a:pt x="13895" y="4599"/>
                  </a:lnTo>
                  <a:lnTo>
                    <a:pt x="10737" y="7082"/>
                  </a:lnTo>
                  <a:lnTo>
                    <a:pt x="7857" y="9643"/>
                  </a:lnTo>
                  <a:lnTo>
                    <a:pt x="5432" y="12310"/>
                  </a:lnTo>
                  <a:lnTo>
                    <a:pt x="3335" y="15069"/>
                  </a:lnTo>
                  <a:lnTo>
                    <a:pt x="1516" y="17921"/>
                  </a:lnTo>
                  <a:lnTo>
                    <a:pt x="0" y="208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0C0"/>
                </a:gs>
                <a:gs pos="100000">
                  <a:srgbClr val="0066CC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2" name="Shape 162"/>
            <p:cNvSpPr/>
            <p:nvPr/>
          </p:nvSpPr>
          <p:spPr>
            <a:xfrm>
              <a:off x="11288" y="0"/>
              <a:ext cx="1327575" cy="1352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0937" y="0"/>
                  </a:lnTo>
                  <a:lnTo>
                    <a:pt x="15002" y="4760"/>
                  </a:lnTo>
                  <a:lnTo>
                    <a:pt x="9473" y="9736"/>
                  </a:lnTo>
                  <a:lnTo>
                    <a:pt x="4423" y="15145"/>
                  </a:lnTo>
                  <a:lnTo>
                    <a:pt x="0" y="20735"/>
                  </a:lnTo>
                  <a:lnTo>
                    <a:pt x="0" y="21600"/>
                  </a:lnTo>
                  <a:lnTo>
                    <a:pt x="4423" y="15578"/>
                  </a:lnTo>
                  <a:lnTo>
                    <a:pt x="9473" y="10169"/>
                  </a:lnTo>
                  <a:lnTo>
                    <a:pt x="15223" y="49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3" name="Shape 163"/>
            <p:cNvSpPr/>
            <p:nvPr/>
          </p:nvSpPr>
          <p:spPr>
            <a:xfrm>
              <a:off x="11288" y="0"/>
              <a:ext cx="609601" cy="56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0155" y="0"/>
                  </a:lnTo>
                  <a:lnTo>
                    <a:pt x="9636" y="9771"/>
                  </a:lnTo>
                  <a:lnTo>
                    <a:pt x="0" y="20057"/>
                  </a:lnTo>
                  <a:lnTo>
                    <a:pt x="0" y="21600"/>
                  </a:lnTo>
                  <a:lnTo>
                    <a:pt x="10117" y="102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4" name="Shape 164"/>
            <p:cNvSpPr/>
            <p:nvPr/>
          </p:nvSpPr>
          <p:spPr>
            <a:xfrm>
              <a:off x="0" y="6206631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0066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165" name="Shape 165"/>
            <p:cNvSpPr/>
            <p:nvPr/>
          </p:nvSpPr>
          <p:spPr>
            <a:xfrm>
              <a:off x="0" y="5319324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0066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166" name="Shape 166"/>
            <p:cNvSpPr/>
            <p:nvPr/>
          </p:nvSpPr>
          <p:spPr>
            <a:xfrm>
              <a:off x="0" y="7093938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003B76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grpSp>
          <p:nvGrpSpPr>
            <p:cNvPr id="172" name="Group 172"/>
            <p:cNvGrpSpPr/>
            <p:nvPr/>
          </p:nvGrpSpPr>
          <p:grpSpPr>
            <a:xfrm>
              <a:off x="-1" y="885048"/>
              <a:ext cx="13000286" cy="3546971"/>
              <a:chOff x="0" y="0"/>
              <a:chExt cx="13000284" cy="3546969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0" y="885048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0066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0" y="3546969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0066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169" name="Shape 169"/>
              <p:cNvSpPr/>
              <p:nvPr/>
            </p:nvSpPr>
            <p:spPr>
              <a:xfrm>
                <a:off x="0" y="2659662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0066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0" y="1772355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0066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0" y="0"/>
                <a:ext cx="13000285" cy="0"/>
              </a:xfrm>
              <a:prstGeom prst="line">
                <a:avLst/>
              </a:prstGeom>
              <a:noFill/>
              <a:ln w="12700" cap="flat">
                <a:solidFill>
                  <a:srgbClr val="0066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</a:p>
            </p:txBody>
          </p:sp>
        </p:grpSp>
        <p:sp>
          <p:nvSpPr>
            <p:cNvPr id="173" name="Shape 173"/>
            <p:cNvSpPr/>
            <p:nvPr/>
          </p:nvSpPr>
          <p:spPr>
            <a:xfrm>
              <a:off x="0" y="8868551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003B76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  <p:sp>
          <p:nvSpPr>
            <p:cNvPr id="174" name="Shape 174"/>
            <p:cNvSpPr/>
            <p:nvPr/>
          </p:nvSpPr>
          <p:spPr>
            <a:xfrm>
              <a:off x="0" y="7981244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003B76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</a:p>
          </p:txBody>
        </p:sp>
      </p:grpSp>
      <p:sp>
        <p:nvSpPr>
          <p:cNvPr id="176" name="Shape 176"/>
          <p:cNvSpPr/>
          <p:nvPr>
            <p:ph type="sldNum" sz="quarter" idx="2"/>
          </p:nvPr>
        </p:nvSpPr>
        <p:spPr>
          <a:xfrm>
            <a:off x="11985741" y="8879840"/>
            <a:ext cx="368819" cy="3459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 descr="Shape 117"/>
          <p:cNvSpPr/>
          <p:nvPr/>
        </p:nvSpPr>
        <p:spPr>
          <a:xfrm>
            <a:off x="-4024" y="1188984"/>
            <a:ext cx="13004801" cy="633984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48767" tIns="48767" rIns="48767" bIns="48767" anchor="ctr"/>
          <a:lstStyle/>
          <a:p>
            <a:pPr algn="l" defTabSz="650240"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84" name="Small_logo.png" descr="Small_logo.png"/>
          <p:cNvPicPr>
            <a:picLocks noChangeAspect="1"/>
          </p:cNvPicPr>
          <p:nvPr/>
        </p:nvPicPr>
        <p:blipFill>
          <a:blip r:embed="rId2">
            <a:extLst/>
          </a:blip>
          <a:srcRect l="3608" t="3018" r="7233" b="18724"/>
          <a:stretch>
            <a:fillRect/>
          </a:stretch>
        </p:blipFill>
        <p:spPr>
          <a:xfrm>
            <a:off x="98798" y="7619410"/>
            <a:ext cx="3179971" cy="863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75" fill="norm" stroke="1" extrusionOk="0">
                <a:moveTo>
                  <a:pt x="3784" y="11"/>
                </a:moveTo>
                <a:cubicBezTo>
                  <a:pt x="3730" y="-18"/>
                  <a:pt x="3636" y="10"/>
                  <a:pt x="3496" y="99"/>
                </a:cubicBezTo>
                <a:cubicBezTo>
                  <a:pt x="3271" y="243"/>
                  <a:pt x="2837" y="366"/>
                  <a:pt x="2532" y="366"/>
                </a:cubicBezTo>
                <a:lnTo>
                  <a:pt x="1975" y="366"/>
                </a:lnTo>
                <a:lnTo>
                  <a:pt x="2010" y="2617"/>
                </a:lnTo>
                <a:lnTo>
                  <a:pt x="2043" y="4868"/>
                </a:lnTo>
                <a:lnTo>
                  <a:pt x="1550" y="5302"/>
                </a:lnTo>
                <a:cubicBezTo>
                  <a:pt x="1280" y="5543"/>
                  <a:pt x="822" y="5728"/>
                  <a:pt x="530" y="5727"/>
                </a:cubicBezTo>
                <a:lnTo>
                  <a:pt x="0" y="5727"/>
                </a:lnTo>
                <a:lnTo>
                  <a:pt x="0" y="9834"/>
                </a:lnTo>
                <a:cubicBezTo>
                  <a:pt x="0" y="12322"/>
                  <a:pt x="44" y="13836"/>
                  <a:pt x="116" y="13694"/>
                </a:cubicBezTo>
                <a:cubicBezTo>
                  <a:pt x="181" y="13566"/>
                  <a:pt x="299" y="13842"/>
                  <a:pt x="377" y="14307"/>
                </a:cubicBezTo>
                <a:cubicBezTo>
                  <a:pt x="495" y="15011"/>
                  <a:pt x="473" y="15321"/>
                  <a:pt x="234" y="16133"/>
                </a:cubicBezTo>
                <a:cubicBezTo>
                  <a:pt x="-5" y="16946"/>
                  <a:pt x="-30" y="17226"/>
                  <a:pt x="94" y="17861"/>
                </a:cubicBezTo>
                <a:cubicBezTo>
                  <a:pt x="188" y="18341"/>
                  <a:pt x="198" y="18706"/>
                  <a:pt x="121" y="18858"/>
                </a:cubicBezTo>
                <a:cubicBezTo>
                  <a:pt x="54" y="18990"/>
                  <a:pt x="0" y="19636"/>
                  <a:pt x="0" y="20280"/>
                </a:cubicBezTo>
                <a:cubicBezTo>
                  <a:pt x="0" y="21255"/>
                  <a:pt x="51" y="21445"/>
                  <a:pt x="304" y="21445"/>
                </a:cubicBezTo>
                <a:cubicBezTo>
                  <a:pt x="472" y="21445"/>
                  <a:pt x="645" y="21259"/>
                  <a:pt x="689" y="21030"/>
                </a:cubicBezTo>
                <a:cubicBezTo>
                  <a:pt x="740" y="20766"/>
                  <a:pt x="823" y="20744"/>
                  <a:pt x="915" y="20981"/>
                </a:cubicBezTo>
                <a:cubicBezTo>
                  <a:pt x="995" y="21186"/>
                  <a:pt x="1661" y="21381"/>
                  <a:pt x="2395" y="21415"/>
                </a:cubicBezTo>
                <a:lnTo>
                  <a:pt x="3727" y="21474"/>
                </a:lnTo>
                <a:lnTo>
                  <a:pt x="3767" y="18779"/>
                </a:lnTo>
                <a:cubicBezTo>
                  <a:pt x="3803" y="16186"/>
                  <a:pt x="3817" y="16062"/>
                  <a:pt x="4133" y="15945"/>
                </a:cubicBezTo>
                <a:cubicBezTo>
                  <a:pt x="4341" y="15869"/>
                  <a:pt x="4485" y="15534"/>
                  <a:pt x="4526" y="15027"/>
                </a:cubicBezTo>
                <a:cubicBezTo>
                  <a:pt x="4598" y="14152"/>
                  <a:pt x="5037" y="14109"/>
                  <a:pt x="5064" y="14978"/>
                </a:cubicBezTo>
                <a:cubicBezTo>
                  <a:pt x="5073" y="15248"/>
                  <a:pt x="5085" y="15658"/>
                  <a:pt x="5094" y="15876"/>
                </a:cubicBezTo>
                <a:cubicBezTo>
                  <a:pt x="5103" y="16095"/>
                  <a:pt x="5177" y="16271"/>
                  <a:pt x="5258" y="16271"/>
                </a:cubicBezTo>
                <a:cubicBezTo>
                  <a:pt x="5339" y="16271"/>
                  <a:pt x="5535" y="16664"/>
                  <a:pt x="5694" y="17140"/>
                </a:cubicBezTo>
                <a:cubicBezTo>
                  <a:pt x="5909" y="17785"/>
                  <a:pt x="5985" y="18433"/>
                  <a:pt x="5985" y="19717"/>
                </a:cubicBezTo>
                <a:lnTo>
                  <a:pt x="5985" y="21445"/>
                </a:lnTo>
                <a:lnTo>
                  <a:pt x="6725" y="21445"/>
                </a:lnTo>
                <a:cubicBezTo>
                  <a:pt x="7132" y="21445"/>
                  <a:pt x="7502" y="21248"/>
                  <a:pt x="7548" y="21010"/>
                </a:cubicBezTo>
                <a:cubicBezTo>
                  <a:pt x="7608" y="20699"/>
                  <a:pt x="7671" y="20699"/>
                  <a:pt x="7769" y="21010"/>
                </a:cubicBezTo>
                <a:cubicBezTo>
                  <a:pt x="7942" y="21564"/>
                  <a:pt x="9683" y="21582"/>
                  <a:pt x="9790" y="21030"/>
                </a:cubicBezTo>
                <a:cubicBezTo>
                  <a:pt x="9846" y="20739"/>
                  <a:pt x="9916" y="20739"/>
                  <a:pt x="10026" y="21030"/>
                </a:cubicBezTo>
                <a:cubicBezTo>
                  <a:pt x="10127" y="21296"/>
                  <a:pt x="11185" y="21436"/>
                  <a:pt x="12941" y="21415"/>
                </a:cubicBezTo>
                <a:lnTo>
                  <a:pt x="15691" y="21385"/>
                </a:lnTo>
                <a:lnTo>
                  <a:pt x="15728" y="19924"/>
                </a:lnTo>
                <a:cubicBezTo>
                  <a:pt x="15766" y="18501"/>
                  <a:pt x="15783" y="18461"/>
                  <a:pt x="16291" y="18433"/>
                </a:cubicBezTo>
                <a:cubicBezTo>
                  <a:pt x="16577" y="18418"/>
                  <a:pt x="16895" y="18191"/>
                  <a:pt x="16993" y="17930"/>
                </a:cubicBezTo>
                <a:cubicBezTo>
                  <a:pt x="17133" y="17559"/>
                  <a:pt x="17198" y="17576"/>
                  <a:pt x="17311" y="18009"/>
                </a:cubicBezTo>
                <a:cubicBezTo>
                  <a:pt x="17468" y="18612"/>
                  <a:pt x="19156" y="18781"/>
                  <a:pt x="19267" y="18206"/>
                </a:cubicBezTo>
                <a:cubicBezTo>
                  <a:pt x="19301" y="18033"/>
                  <a:pt x="19414" y="18001"/>
                  <a:pt x="19517" y="18127"/>
                </a:cubicBezTo>
                <a:cubicBezTo>
                  <a:pt x="19635" y="18272"/>
                  <a:pt x="19691" y="18155"/>
                  <a:pt x="19668" y="17811"/>
                </a:cubicBezTo>
                <a:cubicBezTo>
                  <a:pt x="19645" y="17474"/>
                  <a:pt x="19762" y="17218"/>
                  <a:pt x="19975" y="17140"/>
                </a:cubicBezTo>
                <a:cubicBezTo>
                  <a:pt x="20238" y="17043"/>
                  <a:pt x="20346" y="17234"/>
                  <a:pt x="20435" y="17940"/>
                </a:cubicBezTo>
                <a:cubicBezTo>
                  <a:pt x="20544" y="18808"/>
                  <a:pt x="20571" y="18694"/>
                  <a:pt x="20618" y="17219"/>
                </a:cubicBezTo>
                <a:cubicBezTo>
                  <a:pt x="20643" y="16410"/>
                  <a:pt x="20957" y="15528"/>
                  <a:pt x="21137" y="15748"/>
                </a:cubicBezTo>
                <a:cubicBezTo>
                  <a:pt x="21275" y="15916"/>
                  <a:pt x="21298" y="15697"/>
                  <a:pt x="21242" y="14800"/>
                </a:cubicBezTo>
                <a:cubicBezTo>
                  <a:pt x="21192" y="14006"/>
                  <a:pt x="21230" y="13481"/>
                  <a:pt x="21366" y="13122"/>
                </a:cubicBezTo>
                <a:cubicBezTo>
                  <a:pt x="21482" y="12814"/>
                  <a:pt x="21549" y="12501"/>
                  <a:pt x="21560" y="12273"/>
                </a:cubicBezTo>
                <a:cubicBezTo>
                  <a:pt x="21570" y="12044"/>
                  <a:pt x="21523" y="11898"/>
                  <a:pt x="21420" y="11898"/>
                </a:cubicBezTo>
                <a:cubicBezTo>
                  <a:pt x="21339" y="11898"/>
                  <a:pt x="21186" y="11654"/>
                  <a:pt x="21078" y="11355"/>
                </a:cubicBezTo>
                <a:cubicBezTo>
                  <a:pt x="20824" y="10652"/>
                  <a:pt x="19859" y="10176"/>
                  <a:pt x="19757" y="10703"/>
                </a:cubicBezTo>
                <a:cubicBezTo>
                  <a:pt x="19618" y="11418"/>
                  <a:pt x="19194" y="11127"/>
                  <a:pt x="19092" y="10249"/>
                </a:cubicBezTo>
                <a:lnTo>
                  <a:pt x="18990" y="9400"/>
                </a:lnTo>
                <a:lnTo>
                  <a:pt x="18734" y="10288"/>
                </a:lnTo>
                <a:cubicBezTo>
                  <a:pt x="18418" y="11369"/>
                  <a:pt x="17912" y="11257"/>
                  <a:pt x="17846" y="10101"/>
                </a:cubicBezTo>
                <a:cubicBezTo>
                  <a:pt x="17821" y="9663"/>
                  <a:pt x="17723" y="9042"/>
                  <a:pt x="17631" y="8709"/>
                </a:cubicBezTo>
                <a:cubicBezTo>
                  <a:pt x="17519" y="8305"/>
                  <a:pt x="17502" y="7906"/>
                  <a:pt x="17580" y="7514"/>
                </a:cubicBezTo>
                <a:cubicBezTo>
                  <a:pt x="17757" y="6619"/>
                  <a:pt x="17737" y="5664"/>
                  <a:pt x="17553" y="6250"/>
                </a:cubicBezTo>
                <a:cubicBezTo>
                  <a:pt x="17454" y="6564"/>
                  <a:pt x="17357" y="6574"/>
                  <a:pt x="17257" y="6309"/>
                </a:cubicBezTo>
                <a:cubicBezTo>
                  <a:pt x="17055" y="5774"/>
                  <a:pt x="15231" y="5485"/>
                  <a:pt x="15136" y="5974"/>
                </a:cubicBezTo>
                <a:cubicBezTo>
                  <a:pt x="15089" y="6219"/>
                  <a:pt x="15002" y="6215"/>
                  <a:pt x="14900" y="5944"/>
                </a:cubicBezTo>
                <a:cubicBezTo>
                  <a:pt x="14721" y="5470"/>
                  <a:pt x="13976" y="5526"/>
                  <a:pt x="13880" y="6023"/>
                </a:cubicBezTo>
                <a:cubicBezTo>
                  <a:pt x="13846" y="6198"/>
                  <a:pt x="13757" y="6218"/>
                  <a:pt x="13678" y="6063"/>
                </a:cubicBezTo>
                <a:cubicBezTo>
                  <a:pt x="13438" y="5589"/>
                  <a:pt x="11864" y="5489"/>
                  <a:pt x="11776" y="5944"/>
                </a:cubicBezTo>
                <a:cubicBezTo>
                  <a:pt x="11719" y="6236"/>
                  <a:pt x="11645" y="6240"/>
                  <a:pt x="11533" y="5944"/>
                </a:cubicBezTo>
                <a:cubicBezTo>
                  <a:pt x="11366" y="5501"/>
                  <a:pt x="10039" y="5581"/>
                  <a:pt x="9895" y="6043"/>
                </a:cubicBezTo>
                <a:cubicBezTo>
                  <a:pt x="9849" y="6189"/>
                  <a:pt x="9753" y="6179"/>
                  <a:pt x="9677" y="6023"/>
                </a:cubicBezTo>
                <a:cubicBezTo>
                  <a:pt x="9600" y="5867"/>
                  <a:pt x="9192" y="5710"/>
                  <a:pt x="8770" y="5678"/>
                </a:cubicBezTo>
                <a:cubicBezTo>
                  <a:pt x="8347" y="5645"/>
                  <a:pt x="7940" y="5499"/>
                  <a:pt x="7866" y="5352"/>
                </a:cubicBezTo>
                <a:cubicBezTo>
                  <a:pt x="7791" y="5205"/>
                  <a:pt x="7728" y="4025"/>
                  <a:pt x="7728" y="2726"/>
                </a:cubicBezTo>
                <a:cubicBezTo>
                  <a:pt x="7728" y="755"/>
                  <a:pt x="7692" y="358"/>
                  <a:pt x="7510" y="327"/>
                </a:cubicBezTo>
                <a:cubicBezTo>
                  <a:pt x="6042" y="73"/>
                  <a:pt x="5594" y="147"/>
                  <a:pt x="5468" y="633"/>
                </a:cubicBezTo>
                <a:cubicBezTo>
                  <a:pt x="5442" y="732"/>
                  <a:pt x="5409" y="779"/>
                  <a:pt x="5377" y="850"/>
                </a:cubicBezTo>
                <a:cubicBezTo>
                  <a:pt x="5589" y="1038"/>
                  <a:pt x="5613" y="1523"/>
                  <a:pt x="5371" y="1936"/>
                </a:cubicBezTo>
                <a:cubicBezTo>
                  <a:pt x="5065" y="2459"/>
                  <a:pt x="4897" y="2465"/>
                  <a:pt x="4798" y="1956"/>
                </a:cubicBezTo>
                <a:cubicBezTo>
                  <a:pt x="4719" y="1549"/>
                  <a:pt x="4774" y="1185"/>
                  <a:pt x="4900" y="968"/>
                </a:cubicBezTo>
                <a:cubicBezTo>
                  <a:pt x="4851" y="895"/>
                  <a:pt x="4803" y="819"/>
                  <a:pt x="4763" y="692"/>
                </a:cubicBezTo>
                <a:cubicBezTo>
                  <a:pt x="4651" y="333"/>
                  <a:pt x="4567" y="380"/>
                  <a:pt x="4397" y="870"/>
                </a:cubicBezTo>
                <a:cubicBezTo>
                  <a:pt x="4235" y="1336"/>
                  <a:pt x="4114" y="1404"/>
                  <a:pt x="3953" y="1116"/>
                </a:cubicBezTo>
                <a:cubicBezTo>
                  <a:pt x="3832" y="900"/>
                  <a:pt x="3772" y="517"/>
                  <a:pt x="3819" y="277"/>
                </a:cubicBezTo>
                <a:cubicBezTo>
                  <a:pt x="3848" y="127"/>
                  <a:pt x="3837" y="39"/>
                  <a:pt x="3784" y="11"/>
                </a:cubicBezTo>
                <a:close/>
                <a:moveTo>
                  <a:pt x="6951" y="929"/>
                </a:moveTo>
                <a:cubicBezTo>
                  <a:pt x="6985" y="955"/>
                  <a:pt x="7014" y="1023"/>
                  <a:pt x="7034" y="1126"/>
                </a:cubicBezTo>
                <a:cubicBezTo>
                  <a:pt x="7074" y="1333"/>
                  <a:pt x="7056" y="1600"/>
                  <a:pt x="6991" y="1728"/>
                </a:cubicBezTo>
                <a:cubicBezTo>
                  <a:pt x="6926" y="1857"/>
                  <a:pt x="6843" y="1797"/>
                  <a:pt x="6803" y="1590"/>
                </a:cubicBezTo>
                <a:cubicBezTo>
                  <a:pt x="6763" y="1383"/>
                  <a:pt x="6778" y="1106"/>
                  <a:pt x="6843" y="978"/>
                </a:cubicBezTo>
                <a:cubicBezTo>
                  <a:pt x="6876" y="914"/>
                  <a:pt x="6916" y="903"/>
                  <a:pt x="6951" y="92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" name="PDC_logo.jpg" descr="PDC_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2837" y="7634747"/>
            <a:ext cx="1133664" cy="93219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49.png"/><Relationship Id="rId5" Type="http://schemas.openxmlformats.org/officeDocument/2006/relationships/video" Target="../media/media4.mov"/><Relationship Id="rId6" Type="http://schemas.microsoft.com/office/2007/relationships/media" Target="../media/media4.mov"/><Relationship Id="rId7" Type="http://schemas.openxmlformats.org/officeDocument/2006/relationships/image" Target="../media/image5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2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2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 descr="Rectangle 3"/>
          <p:cNvSpPr/>
          <p:nvPr/>
        </p:nvSpPr>
        <p:spPr>
          <a:xfrm>
            <a:off x="3283580" y="797020"/>
            <a:ext cx="6437641" cy="1064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830738">
              <a:defRPr b="1" sz="6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HiOCFD5</a:t>
            </a:r>
          </a:p>
        </p:txBody>
      </p:sp>
      <p:sp>
        <p:nvSpPr>
          <p:cNvPr id="196" name="Shape 196" descr="TextBox 1"/>
          <p:cNvSpPr/>
          <p:nvPr/>
        </p:nvSpPr>
        <p:spPr>
          <a:xfrm>
            <a:off x="1799882" y="6748884"/>
            <a:ext cx="10340655" cy="56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l" defTabSz="650240">
              <a:defRPr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</a:t>
            </a:r>
            <a:r>
              <a:rPr baseline="30588"/>
              <a:t>th</a:t>
            </a:r>
            <a:r>
              <a:t> International Workshop on High-Order CFD Methods</a:t>
            </a:r>
          </a:p>
        </p:txBody>
      </p:sp>
      <p:sp>
        <p:nvSpPr>
          <p:cNvPr id="197" name="Shape 197" descr="TextBox 1"/>
          <p:cNvSpPr/>
          <p:nvPr/>
        </p:nvSpPr>
        <p:spPr>
          <a:xfrm>
            <a:off x="508233" y="8534937"/>
            <a:ext cx="11988334" cy="56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l" defTabSz="650240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Authors: </a:t>
            </a:r>
            <a:r>
              <a:rPr i="1"/>
              <a:t>Vijay Sudharshanam , Samuel Ebenezer , Peter Eiseman</a:t>
            </a:r>
          </a:p>
        </p:txBody>
      </p:sp>
      <p:pic>
        <p:nvPicPr>
          <p:cNvPr id="198" name="Snapshot-ws-2018-01-06-16-36-11.png"/>
          <p:cNvPicPr>
            <a:picLocks noChangeAspect="1"/>
          </p:cNvPicPr>
          <p:nvPr/>
        </p:nvPicPr>
        <p:blipFill>
          <a:blip r:embed="rId2">
            <a:extLst/>
          </a:blip>
          <a:srcRect l="34194" t="34837" r="18133" b="37319"/>
          <a:stretch>
            <a:fillRect/>
          </a:stretch>
        </p:blipFill>
        <p:spPr>
          <a:xfrm>
            <a:off x="2093515" y="2615530"/>
            <a:ext cx="8817664" cy="3112382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body" sz="half" idx="4294967295"/>
          </p:nvPr>
        </p:nvSpPr>
        <p:spPr>
          <a:xfrm>
            <a:off x="311298" y="2209800"/>
            <a:ext cx="6216502" cy="6286500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15000"/>
              </a:lnSpc>
              <a:spcBef>
                <a:spcPts val="0"/>
              </a:spcBef>
              <a:buSzTx/>
              <a:buNone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Clustering is specified as apart of grid generation process. </a:t>
            </a:r>
          </a:p>
          <a:p>
            <a:pPr marL="0" indent="0" defTabSz="914400">
              <a:lnSpc>
                <a:spcPct val="115000"/>
              </a:lnSpc>
              <a:spcBef>
                <a:spcPts val="0"/>
              </a:spcBef>
              <a:buSzTx/>
              <a:buNone/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If done as post-processing step, clustering parameters like growth ratio can be modified.</a:t>
            </a:r>
          </a:p>
        </p:txBody>
      </p:sp>
      <p:grpSp>
        <p:nvGrpSpPr>
          <p:cNvPr id="295" name="Group 295"/>
          <p:cNvGrpSpPr/>
          <p:nvPr/>
        </p:nvGrpSpPr>
        <p:grpSpPr>
          <a:xfrm>
            <a:off x="6534330" y="1607240"/>
            <a:ext cx="6516756" cy="7378010"/>
            <a:chOff x="0" y="0"/>
            <a:chExt cx="6516754" cy="7378009"/>
          </a:xfrm>
        </p:grpSpPr>
        <p:pic>
          <p:nvPicPr>
            <p:cNvPr id="294" name="blad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045" t="0" r="33656" b="0"/>
            <a:stretch>
              <a:fillRect/>
            </a:stretch>
          </p:blipFill>
          <p:spPr>
            <a:xfrm>
              <a:off x="127000" y="88900"/>
              <a:ext cx="6262755" cy="70478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516756" cy="7378011"/>
            </a:xfrm>
            <a:prstGeom prst="rect">
              <a:avLst/>
            </a:prstGeom>
            <a:effectLst/>
          </p:spPr>
        </p:pic>
      </p:grpSp>
      <p:sp>
        <p:nvSpPr>
          <p:cNvPr id="296" name="Shape 296"/>
          <p:cNvSpPr/>
          <p:nvPr/>
        </p:nvSpPr>
        <p:spPr>
          <a:xfrm>
            <a:off x="1607542" y="344834"/>
            <a:ext cx="945951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Highlights of the Higher order grid generation in GridPro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body" sz="half" idx="4294967295"/>
          </p:nvPr>
        </p:nvSpPr>
        <p:spPr>
          <a:xfrm>
            <a:off x="660400" y="1912267"/>
            <a:ext cx="6401297" cy="6286501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15000"/>
              </a:lnSpc>
              <a:spcBef>
                <a:spcPts val="1600"/>
              </a:spcBef>
              <a:buSzTx/>
              <a:buNone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Provides flexibility to change edge densities of the grid without losing grid quality.</a:t>
            </a:r>
          </a:p>
          <a:p>
            <a:pPr marL="0" indent="0" defTabSz="914400">
              <a:lnSpc>
                <a:spcPct val="115000"/>
              </a:lnSpc>
              <a:spcBef>
                <a:spcPts val="1600"/>
              </a:spcBef>
              <a:buSzTx/>
              <a:buNone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Ideal for higher order elements</a:t>
            </a:r>
          </a:p>
        </p:txBody>
      </p:sp>
      <p:pic>
        <p:nvPicPr>
          <p:cNvPr id="299" name="quartic_zoom.png"/>
          <p:cNvPicPr>
            <a:picLocks noChangeAspect="1"/>
          </p:cNvPicPr>
          <p:nvPr/>
        </p:nvPicPr>
        <p:blipFill>
          <a:blip r:embed="rId2">
            <a:extLst/>
          </a:blip>
          <a:srcRect l="15044" t="0" r="35178" b="0"/>
          <a:stretch>
            <a:fillRect/>
          </a:stretch>
        </p:blipFill>
        <p:spPr>
          <a:xfrm>
            <a:off x="7330190" y="1624953"/>
            <a:ext cx="5741235" cy="7342625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1607542" y="344834"/>
            <a:ext cx="945951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Highlights of the Higher order grid generation in GridPro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313333" y="1499494"/>
            <a:ext cx="12047934" cy="2167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115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Flexibility to change edge densities while grid generation (using schedule file) can be readily used to generate different higher order elements.</a:t>
            </a:r>
          </a:p>
        </p:txBody>
      </p:sp>
      <p:sp>
        <p:nvSpPr>
          <p:cNvPr id="303" name="Shape 303"/>
          <p:cNvSpPr/>
          <p:nvPr/>
        </p:nvSpPr>
        <p:spPr>
          <a:xfrm>
            <a:off x="1607542" y="344834"/>
            <a:ext cx="945951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Highlights of the Higher order grid generation in GridPro</a:t>
            </a:r>
          </a:p>
        </p:txBody>
      </p:sp>
      <p:pic>
        <p:nvPicPr>
          <p:cNvPr id="304" name="blade.png"/>
          <p:cNvPicPr>
            <a:picLocks noChangeAspect="1"/>
          </p:cNvPicPr>
          <p:nvPr/>
        </p:nvPicPr>
        <p:blipFill>
          <a:blip r:embed="rId2">
            <a:extLst/>
          </a:blip>
          <a:srcRect l="17713" t="11" r="26942" b="45"/>
          <a:stretch>
            <a:fillRect/>
          </a:stretch>
        </p:blipFill>
        <p:spPr>
          <a:xfrm>
            <a:off x="39895" y="3910005"/>
            <a:ext cx="3535760" cy="3326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3717"/>
                </a:lnTo>
                <a:cubicBezTo>
                  <a:pt x="128" y="13718"/>
                  <a:pt x="120" y="13718"/>
                  <a:pt x="250" y="13720"/>
                </a:cubicBezTo>
                <a:cubicBezTo>
                  <a:pt x="6319" y="13780"/>
                  <a:pt x="6727" y="13793"/>
                  <a:pt x="7557" y="13957"/>
                </a:cubicBezTo>
                <a:cubicBezTo>
                  <a:pt x="9035" y="14249"/>
                  <a:pt x="10409" y="14820"/>
                  <a:pt x="11322" y="15516"/>
                </a:cubicBezTo>
                <a:cubicBezTo>
                  <a:pt x="11921" y="15972"/>
                  <a:pt x="12805" y="16901"/>
                  <a:pt x="13301" y="17598"/>
                </a:cubicBezTo>
                <a:cubicBezTo>
                  <a:pt x="13704" y="18165"/>
                  <a:pt x="14332" y="19293"/>
                  <a:pt x="15199" y="21015"/>
                </a:cubicBezTo>
                <a:lnTo>
                  <a:pt x="15493" y="21600"/>
                </a:lnTo>
                <a:cubicBezTo>
                  <a:pt x="15540" y="21600"/>
                  <a:pt x="15606" y="21600"/>
                  <a:pt x="15653" y="21600"/>
                </a:cubicBezTo>
                <a:cubicBezTo>
                  <a:pt x="19028" y="21592"/>
                  <a:pt x="21248" y="21580"/>
                  <a:pt x="21600" y="21566"/>
                </a:cubicBezTo>
                <a:lnTo>
                  <a:pt x="21600" y="20299"/>
                </a:lnTo>
                <a:cubicBezTo>
                  <a:pt x="21129" y="18980"/>
                  <a:pt x="20355" y="16884"/>
                  <a:pt x="19915" y="15776"/>
                </a:cubicBezTo>
                <a:cubicBezTo>
                  <a:pt x="19547" y="14849"/>
                  <a:pt x="19009" y="13406"/>
                  <a:pt x="18720" y="12570"/>
                </a:cubicBezTo>
                <a:cubicBezTo>
                  <a:pt x="17487" y="9011"/>
                  <a:pt x="17287" y="8477"/>
                  <a:pt x="16751" y="7288"/>
                </a:cubicBezTo>
                <a:cubicBezTo>
                  <a:pt x="16441" y="6600"/>
                  <a:pt x="15841" y="5372"/>
                  <a:pt x="15415" y="4559"/>
                </a:cubicBezTo>
                <a:cubicBezTo>
                  <a:pt x="14990" y="3745"/>
                  <a:pt x="14541" y="2874"/>
                  <a:pt x="14419" y="2626"/>
                </a:cubicBezTo>
                <a:cubicBezTo>
                  <a:pt x="14315" y="2415"/>
                  <a:pt x="14210" y="2210"/>
                  <a:pt x="14108" y="2013"/>
                </a:cubicBezTo>
                <a:cubicBezTo>
                  <a:pt x="13802" y="1419"/>
                  <a:pt x="13511" y="897"/>
                  <a:pt x="13269" y="513"/>
                </a:cubicBezTo>
                <a:lnTo>
                  <a:pt x="12949" y="3"/>
                </a:lnTo>
                <a:lnTo>
                  <a:pt x="3019" y="0"/>
                </a:lnTo>
                <a:lnTo>
                  <a:pt x="0" y="0"/>
                </a:lnTo>
                <a:close/>
                <a:moveTo>
                  <a:pt x="8697" y="1487"/>
                </a:moveTo>
                <a:cubicBezTo>
                  <a:pt x="9035" y="1495"/>
                  <a:pt x="9409" y="1577"/>
                  <a:pt x="9681" y="1716"/>
                </a:cubicBezTo>
                <a:cubicBezTo>
                  <a:pt x="11427" y="2613"/>
                  <a:pt x="13172" y="6051"/>
                  <a:pt x="15034" y="12271"/>
                </a:cubicBezTo>
                <a:cubicBezTo>
                  <a:pt x="15267" y="13048"/>
                  <a:pt x="15372" y="13523"/>
                  <a:pt x="15325" y="13573"/>
                </a:cubicBezTo>
                <a:cubicBezTo>
                  <a:pt x="15278" y="13623"/>
                  <a:pt x="15061" y="13312"/>
                  <a:pt x="14727" y="12720"/>
                </a:cubicBezTo>
                <a:cubicBezTo>
                  <a:pt x="13973" y="11386"/>
                  <a:pt x="13247" y="10330"/>
                  <a:pt x="12295" y="9179"/>
                </a:cubicBezTo>
                <a:cubicBezTo>
                  <a:pt x="11358" y="8047"/>
                  <a:pt x="10533" y="7238"/>
                  <a:pt x="8595" y="5558"/>
                </a:cubicBezTo>
                <a:cubicBezTo>
                  <a:pt x="7092" y="4256"/>
                  <a:pt x="6957" y="4060"/>
                  <a:pt x="7063" y="3311"/>
                </a:cubicBezTo>
                <a:cubicBezTo>
                  <a:pt x="7170" y="2549"/>
                  <a:pt x="7687" y="1719"/>
                  <a:pt x="8158" y="1554"/>
                </a:cubicBezTo>
                <a:cubicBezTo>
                  <a:pt x="8305" y="1503"/>
                  <a:pt x="8494" y="1482"/>
                  <a:pt x="8697" y="14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blade.png"/>
          <p:cNvPicPr>
            <a:picLocks noChangeAspect="1"/>
          </p:cNvPicPr>
          <p:nvPr/>
        </p:nvPicPr>
        <p:blipFill>
          <a:blip r:embed="rId3">
            <a:extLst/>
          </a:blip>
          <a:srcRect l="11608" t="0" r="34161" b="64"/>
          <a:stretch>
            <a:fillRect/>
          </a:stretch>
        </p:blipFill>
        <p:spPr>
          <a:xfrm>
            <a:off x="3236807" y="3910005"/>
            <a:ext cx="3402013" cy="3266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3301"/>
                </a:lnTo>
                <a:cubicBezTo>
                  <a:pt x="825" y="13273"/>
                  <a:pt x="1723" y="13252"/>
                  <a:pt x="2270" y="13225"/>
                </a:cubicBezTo>
                <a:cubicBezTo>
                  <a:pt x="6919" y="13001"/>
                  <a:pt x="9147" y="13372"/>
                  <a:pt x="11072" y="14690"/>
                </a:cubicBezTo>
                <a:cubicBezTo>
                  <a:pt x="12282" y="15518"/>
                  <a:pt x="13286" y="16823"/>
                  <a:pt x="14343" y="18933"/>
                </a:cubicBezTo>
                <a:cubicBezTo>
                  <a:pt x="14631" y="19509"/>
                  <a:pt x="15020" y="20262"/>
                  <a:pt x="15205" y="20608"/>
                </a:cubicBezTo>
                <a:cubicBezTo>
                  <a:pt x="15389" y="20953"/>
                  <a:pt x="15581" y="21323"/>
                  <a:pt x="15631" y="21427"/>
                </a:cubicBezTo>
                <a:lnTo>
                  <a:pt x="15714" y="21600"/>
                </a:lnTo>
                <a:cubicBezTo>
                  <a:pt x="19059" y="21589"/>
                  <a:pt x="21548" y="21571"/>
                  <a:pt x="21600" y="21550"/>
                </a:cubicBezTo>
                <a:lnTo>
                  <a:pt x="21600" y="21374"/>
                </a:lnTo>
                <a:cubicBezTo>
                  <a:pt x="21497" y="20957"/>
                  <a:pt x="20161" y="17222"/>
                  <a:pt x="19645" y="15918"/>
                </a:cubicBezTo>
                <a:cubicBezTo>
                  <a:pt x="18928" y="14109"/>
                  <a:pt x="18164" y="12003"/>
                  <a:pt x="17621" y="10346"/>
                </a:cubicBezTo>
                <a:cubicBezTo>
                  <a:pt x="16882" y="8088"/>
                  <a:pt x="16227" y="6561"/>
                  <a:pt x="15056" y="4367"/>
                </a:cubicBezTo>
                <a:cubicBezTo>
                  <a:pt x="14844" y="3969"/>
                  <a:pt x="14356" y="3032"/>
                  <a:pt x="13975" y="2286"/>
                </a:cubicBezTo>
                <a:cubicBezTo>
                  <a:pt x="13594" y="1540"/>
                  <a:pt x="13148" y="720"/>
                  <a:pt x="12985" y="465"/>
                </a:cubicBezTo>
                <a:lnTo>
                  <a:pt x="1268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6" name="blade.png"/>
          <p:cNvPicPr>
            <a:picLocks noChangeAspect="1"/>
          </p:cNvPicPr>
          <p:nvPr/>
        </p:nvPicPr>
        <p:blipFill>
          <a:blip r:embed="rId4">
            <a:extLst/>
          </a:blip>
          <a:srcRect l="18029" t="0" r="31971" b="0"/>
          <a:stretch>
            <a:fillRect/>
          </a:stretch>
        </p:blipFill>
        <p:spPr>
          <a:xfrm>
            <a:off x="9640184" y="3910005"/>
            <a:ext cx="3030538" cy="315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059"/>
                </a:lnTo>
                <a:cubicBezTo>
                  <a:pt x="4679" y="14131"/>
                  <a:pt x="6442" y="14229"/>
                  <a:pt x="7787" y="14499"/>
                </a:cubicBezTo>
                <a:cubicBezTo>
                  <a:pt x="10264" y="14994"/>
                  <a:pt x="12283" y="16148"/>
                  <a:pt x="13598" y="17816"/>
                </a:cubicBezTo>
                <a:cubicBezTo>
                  <a:pt x="14106" y="18461"/>
                  <a:pt x="14878" y="19847"/>
                  <a:pt x="15428" y="21103"/>
                </a:cubicBezTo>
                <a:lnTo>
                  <a:pt x="156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3813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7" name="blade.png"/>
          <p:cNvPicPr>
            <a:picLocks noChangeAspect="1"/>
          </p:cNvPicPr>
          <p:nvPr/>
        </p:nvPicPr>
        <p:blipFill>
          <a:blip r:embed="rId5">
            <a:extLst/>
          </a:blip>
          <a:srcRect l="13766" t="48" r="31384" b="76"/>
          <a:stretch>
            <a:fillRect/>
          </a:stretch>
        </p:blipFill>
        <p:spPr>
          <a:xfrm>
            <a:off x="6367256" y="3910005"/>
            <a:ext cx="3442892" cy="3266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3262"/>
                </a:lnTo>
                <a:cubicBezTo>
                  <a:pt x="4019" y="13489"/>
                  <a:pt x="5710" y="13610"/>
                  <a:pt x="6787" y="13802"/>
                </a:cubicBezTo>
                <a:cubicBezTo>
                  <a:pt x="9202" y="14234"/>
                  <a:pt x="10828" y="15002"/>
                  <a:pt x="12190" y="16356"/>
                </a:cubicBezTo>
                <a:cubicBezTo>
                  <a:pt x="13320" y="17479"/>
                  <a:pt x="13938" y="18445"/>
                  <a:pt x="14715" y="20290"/>
                </a:cubicBezTo>
                <a:cubicBezTo>
                  <a:pt x="14952" y="20853"/>
                  <a:pt x="15172" y="21380"/>
                  <a:pt x="15201" y="21464"/>
                </a:cubicBezTo>
                <a:cubicBezTo>
                  <a:pt x="15230" y="21546"/>
                  <a:pt x="15624" y="21583"/>
                  <a:pt x="17474" y="21600"/>
                </a:cubicBezTo>
                <a:cubicBezTo>
                  <a:pt x="20407" y="21585"/>
                  <a:pt x="21600" y="21559"/>
                  <a:pt x="21600" y="21508"/>
                </a:cubicBezTo>
                <a:cubicBezTo>
                  <a:pt x="21598" y="21196"/>
                  <a:pt x="21008" y="19259"/>
                  <a:pt x="20315" y="17293"/>
                </a:cubicBezTo>
                <a:cubicBezTo>
                  <a:pt x="19769" y="15745"/>
                  <a:pt x="19362" y="14298"/>
                  <a:pt x="18644" y="11362"/>
                </a:cubicBezTo>
                <a:cubicBezTo>
                  <a:pt x="18038" y="8881"/>
                  <a:pt x="17689" y="7860"/>
                  <a:pt x="16640" y="5504"/>
                </a:cubicBezTo>
                <a:cubicBezTo>
                  <a:pt x="16321" y="4787"/>
                  <a:pt x="15754" y="3459"/>
                  <a:pt x="15383" y="2551"/>
                </a:cubicBezTo>
                <a:cubicBezTo>
                  <a:pt x="15011" y="1643"/>
                  <a:pt x="14596" y="706"/>
                  <a:pt x="14461" y="467"/>
                </a:cubicBezTo>
                <a:lnTo>
                  <a:pt x="14217" y="34"/>
                </a:lnTo>
                <a:lnTo>
                  <a:pt x="4397" y="1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430609" y="1806191"/>
            <a:ext cx="3812382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342900" algn="l" defTabSz="914400">
              <a:lnSpc>
                <a:spcPct val="115000"/>
              </a:lnSpc>
              <a:buClr>
                <a:srgbClr val="595959"/>
              </a:buClr>
              <a:buSzPts val="3200"/>
              <a:buChar char="●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Supports P2, P3, P4</a:t>
            </a:r>
          </a:p>
        </p:txBody>
      </p:sp>
      <p:pic>
        <p:nvPicPr>
          <p:cNvPr id="310" name="Snapshot-ws-2018-01-06-16-24-46.png"/>
          <p:cNvPicPr>
            <a:picLocks noChangeAspect="1"/>
          </p:cNvPicPr>
          <p:nvPr/>
        </p:nvPicPr>
        <p:blipFill>
          <a:blip r:embed="rId2">
            <a:extLst/>
          </a:blip>
          <a:srcRect l="20169" t="0" r="26243" b="0"/>
          <a:stretch>
            <a:fillRect/>
          </a:stretch>
        </p:blipFill>
        <p:spPr>
          <a:xfrm>
            <a:off x="8645618" y="5138575"/>
            <a:ext cx="3634092" cy="4098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Snapshot-ws-2018-01-06-16-26-00.png"/>
          <p:cNvPicPr>
            <a:picLocks noChangeAspect="1"/>
          </p:cNvPicPr>
          <p:nvPr/>
        </p:nvPicPr>
        <p:blipFill>
          <a:blip r:embed="rId3">
            <a:extLst/>
          </a:blip>
          <a:srcRect l="18165" t="0" r="22887" b="0"/>
          <a:stretch>
            <a:fillRect/>
          </a:stretch>
        </p:blipFill>
        <p:spPr>
          <a:xfrm>
            <a:off x="291418" y="2795623"/>
            <a:ext cx="4356521" cy="446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Snapshot-ws-2018-01-06-16-26-46.png"/>
          <p:cNvPicPr>
            <a:picLocks noChangeAspect="1"/>
          </p:cNvPicPr>
          <p:nvPr/>
        </p:nvPicPr>
        <p:blipFill>
          <a:blip r:embed="rId4">
            <a:extLst/>
          </a:blip>
          <a:srcRect l="16921" t="0" r="21704" b="0"/>
          <a:stretch>
            <a:fillRect/>
          </a:stretch>
        </p:blipFill>
        <p:spPr>
          <a:xfrm>
            <a:off x="4873330" y="4395913"/>
            <a:ext cx="3724791" cy="3667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3769630" y="4569011"/>
            <a:ext cx="4386040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VALIDATION CASES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body" sz="quarter" idx="4294967295"/>
          </p:nvPr>
        </p:nvSpPr>
        <p:spPr>
          <a:xfrm>
            <a:off x="856894" y="2729209"/>
            <a:ext cx="5022368" cy="5010152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287994" indent="-287994" algn="just" defTabSz="383990">
              <a:lnSpc>
                <a:spcPct val="150000"/>
              </a:lnSpc>
              <a:spcBef>
                <a:spcPts val="400"/>
              </a:spcBef>
              <a:buSzPct val="100000"/>
              <a:buFont typeface="Arial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Sphere diameter: 1 unit</a:t>
            </a:r>
          </a:p>
          <a:p>
            <a:pPr marL="287994" indent="-287994" algn="just" defTabSz="383990">
              <a:lnSpc>
                <a:spcPct val="150000"/>
              </a:lnSpc>
              <a:spcBef>
                <a:spcPts val="400"/>
              </a:spcBef>
              <a:buSzPct val="100000"/>
              <a:buFont typeface="Arial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Distance between the spheres center: 10units</a:t>
            </a:r>
          </a:p>
          <a:p>
            <a:pPr marL="287994" indent="-287994" algn="just" defTabSz="383990">
              <a:lnSpc>
                <a:spcPct val="150000"/>
              </a:lnSpc>
              <a:spcBef>
                <a:spcPts val="400"/>
              </a:spcBef>
              <a:buSzPct val="100000"/>
              <a:buFont typeface="Arial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Far field dimension: 100*100*100</a:t>
            </a:r>
          </a:p>
          <a:p>
            <a:pPr marL="287994" indent="-287994" algn="just" defTabSz="383990">
              <a:lnSpc>
                <a:spcPct val="150000"/>
              </a:lnSpc>
              <a:spcBef>
                <a:spcPts val="400"/>
              </a:spcBef>
              <a:buSzPct val="100000"/>
              <a:buFont typeface="Arial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Family of grids: 7 (Mesh 1 - 7)</a:t>
            </a:r>
          </a:p>
          <a:p>
            <a:pPr marL="961453" indent="-480059" algn="just" defTabSz="383990">
              <a:lnSpc>
                <a:spcPts val="2900"/>
              </a:lnSpc>
              <a:spcBef>
                <a:spcPts val="400"/>
              </a:spcBef>
              <a:buSzPct val="100000"/>
              <a:buAutoNum type="romanLcPeriod" startAt="1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Each grid is generated based on the no. of edge nodes derived for the family.</a:t>
            </a:r>
          </a:p>
          <a:p>
            <a:pPr marL="961453" indent="-480059" algn="just" defTabSz="383990">
              <a:lnSpc>
                <a:spcPts val="2900"/>
              </a:lnSpc>
              <a:spcBef>
                <a:spcPts val="400"/>
              </a:spcBef>
              <a:buSzPct val="100000"/>
              <a:buAutoNum type="romanLcPeriod" startAt="1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Grid resolution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1.5x in each direction</a:t>
            </a:r>
          </a:p>
          <a:p>
            <a:pPr marL="961453" indent="-480059" algn="just" defTabSz="383990">
              <a:lnSpc>
                <a:spcPts val="2900"/>
              </a:lnSpc>
              <a:spcBef>
                <a:spcPts val="400"/>
              </a:spcBef>
              <a:buSzPct val="100000"/>
              <a:buAutoNum type="romanLcPeriod" startAt="1"/>
              <a:defRPr sz="201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Normal spacing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1.5x for each grid starting from 0.010125</a:t>
            </a:r>
          </a:p>
        </p:txBody>
      </p:sp>
      <p:pic>
        <p:nvPicPr>
          <p:cNvPr id="317" name="media1.mov" descr="tanden_p3_Q_colored_by_vx_schlieren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01265" y="2545341"/>
            <a:ext cx="6046641" cy="537788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3815915" y="259171"/>
            <a:ext cx="5372969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131"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CS 1 - Tandem Spheres</a:t>
            </a:r>
          </a:p>
        </p:txBody>
      </p:sp>
      <p:sp>
        <p:nvSpPr>
          <p:cNvPr id="319" name="Shape 319"/>
          <p:cNvSpPr/>
          <p:nvPr/>
        </p:nvSpPr>
        <p:spPr>
          <a:xfrm>
            <a:off x="4382858" y="8528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644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21.png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0406" y="1481132"/>
            <a:ext cx="2907668" cy="2889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22.png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2667" y="1619895"/>
            <a:ext cx="4773129" cy="2611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23.png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535" y="4756225"/>
            <a:ext cx="6135046" cy="3357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24.png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72259" y="4867001"/>
            <a:ext cx="6135044" cy="3357212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 descr="Rectangle 8"/>
          <p:cNvSpPr/>
          <p:nvPr/>
        </p:nvSpPr>
        <p:spPr>
          <a:xfrm>
            <a:off x="388938" y="2029371"/>
            <a:ext cx="4795838" cy="1792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Local refinement </a:t>
            </a:r>
          </a:p>
          <a:p>
            <a:pPr marL="296333" indent="-296333" algn="just" defTabSz="457200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Around the spheres</a:t>
            </a:r>
          </a:p>
          <a:p>
            <a:pPr marL="296333" indent="-296333" algn="just" defTabSz="457200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Between the spheres</a:t>
            </a:r>
          </a:p>
          <a:p>
            <a:pPr marL="296333" indent="-296333" algn="just" defTabSz="457200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Along the downstream</a:t>
            </a:r>
          </a:p>
          <a:p>
            <a:pPr marL="296333" indent="-296333" algn="just" defTabSz="457200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 the upstream</a:t>
            </a:r>
          </a:p>
        </p:txBody>
      </p:sp>
      <p:sp>
        <p:nvSpPr>
          <p:cNvPr id="326" name="Shape 326"/>
          <p:cNvSpPr/>
          <p:nvPr/>
        </p:nvSpPr>
        <p:spPr>
          <a:xfrm>
            <a:off x="3180878" y="259171"/>
            <a:ext cx="6135044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131"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Tandem Spheres-Topology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 330"/>
          <p:cNvGrpSpPr/>
          <p:nvPr/>
        </p:nvGrpSpPr>
        <p:grpSpPr>
          <a:xfrm>
            <a:off x="38317" y="2193726"/>
            <a:ext cx="5537429" cy="5518413"/>
            <a:chOff x="0" y="0"/>
            <a:chExt cx="5537428" cy="5518411"/>
          </a:xfrm>
        </p:grpSpPr>
        <p:pic>
          <p:nvPicPr>
            <p:cNvPr id="329" name="cs@z=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194" t="6658" r="23814" b="6658"/>
            <a:stretch>
              <a:fillRect/>
            </a:stretch>
          </p:blipFill>
          <p:spPr>
            <a:xfrm>
              <a:off x="127000" y="88900"/>
              <a:ext cx="5283430" cy="51882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537429" cy="5518413"/>
            </a:xfrm>
            <a:prstGeom prst="rect">
              <a:avLst/>
            </a:prstGeom>
            <a:effectLst/>
          </p:spPr>
        </p:pic>
      </p:grpSp>
      <p:grpSp>
        <p:nvGrpSpPr>
          <p:cNvPr id="333" name="Group 333"/>
          <p:cNvGrpSpPr/>
          <p:nvPr/>
        </p:nvGrpSpPr>
        <p:grpSpPr>
          <a:xfrm>
            <a:off x="5378598" y="3171389"/>
            <a:ext cx="7587262" cy="4150891"/>
            <a:chOff x="0" y="0"/>
            <a:chExt cx="7587260" cy="4150890"/>
          </a:xfrm>
        </p:grpSpPr>
        <p:pic>
          <p:nvPicPr>
            <p:cNvPr id="332" name="zoom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7333261" cy="38206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1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587261" cy="4150891"/>
            </a:xfrm>
            <a:prstGeom prst="rect">
              <a:avLst/>
            </a:prstGeom>
            <a:effectLst/>
          </p:spPr>
        </p:pic>
      </p:grpSp>
      <p:sp>
        <p:nvSpPr>
          <p:cNvPr id="334" name="Shape 334"/>
          <p:cNvSpPr/>
          <p:nvPr/>
        </p:nvSpPr>
        <p:spPr>
          <a:xfrm>
            <a:off x="3735722" y="259171"/>
            <a:ext cx="5025356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131"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Tandem Spheres-Grid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title" idx="4294967295"/>
          </p:nvPr>
        </p:nvSpPr>
        <p:spPr>
          <a:xfrm>
            <a:off x="4013068" y="383668"/>
            <a:ext cx="8904553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Test Case – Tandem Spheres</a:t>
            </a:r>
          </a:p>
        </p:txBody>
      </p:sp>
      <p:sp>
        <p:nvSpPr>
          <p:cNvPr id="337" name="Shape 337"/>
          <p:cNvSpPr/>
          <p:nvPr>
            <p:ph type="body" sz="half" idx="4294967295"/>
          </p:nvPr>
        </p:nvSpPr>
        <p:spPr>
          <a:xfrm>
            <a:off x="238290" y="1896418"/>
            <a:ext cx="5729763" cy="7003545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185489" indent="-185489" defTabSz="914400">
              <a:spcBef>
                <a:spcPts val="600"/>
              </a:spcBef>
              <a:buClr>
                <a:srgbClr val="0B4599"/>
              </a:buClr>
              <a:buSzPct val="60000"/>
              <a:buFont typeface="Wingdings"/>
              <a:buChar char="➢"/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P2 mesh generated by GridPro used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192,640 elements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Symbol"/>
                <a:ea typeface="Symbol"/>
                <a:cs typeface="Symbol"/>
                <a:sym typeface="Symbol"/>
              </a:defRPr>
            </a:pPr>
            <a:r>
              <a:t>Δ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y = 0.024 (y+ ~ 7.4, based on element height)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Similar to Mesh 5, but not exactly the same</a:t>
            </a:r>
          </a:p>
        </p:txBody>
      </p:sp>
      <p:pic>
        <p:nvPicPr>
          <p:cNvPr id="338" name="image12.png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0584" y="1896418"/>
            <a:ext cx="6606544" cy="587485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4687658" y="8528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title" idx="4294967295"/>
          </p:nvPr>
        </p:nvSpPr>
        <p:spPr>
          <a:xfrm>
            <a:off x="1092068" y="335984"/>
            <a:ext cx="8904552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Schlieren</a:t>
            </a:r>
          </a:p>
        </p:txBody>
      </p:sp>
      <p:grpSp>
        <p:nvGrpSpPr>
          <p:cNvPr id="348" name="Group 348"/>
          <p:cNvGrpSpPr/>
          <p:nvPr/>
        </p:nvGrpSpPr>
        <p:grpSpPr>
          <a:xfrm>
            <a:off x="382864" y="2041608"/>
            <a:ext cx="12239072" cy="6258053"/>
            <a:chOff x="0" y="0"/>
            <a:chExt cx="12239070" cy="6258052"/>
          </a:xfrm>
        </p:grpSpPr>
        <p:sp>
          <p:nvSpPr>
            <p:cNvPr id="342" name="Shape 342" descr="TextBox 7"/>
            <p:cNvSpPr/>
            <p:nvPr/>
          </p:nvSpPr>
          <p:spPr>
            <a:xfrm>
              <a:off x="2527032" y="5760254"/>
              <a:ext cx="547639" cy="497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P2</a:t>
              </a:r>
            </a:p>
          </p:txBody>
        </p:sp>
        <p:grpSp>
          <p:nvGrpSpPr>
            <p:cNvPr id="347" name="Group 347"/>
            <p:cNvGrpSpPr/>
            <p:nvPr/>
          </p:nvGrpSpPr>
          <p:grpSpPr>
            <a:xfrm>
              <a:off x="0" y="0"/>
              <a:ext cx="12239071" cy="6243852"/>
              <a:chOff x="0" y="0"/>
              <a:chExt cx="12239070" cy="6243851"/>
            </a:xfrm>
          </p:grpSpPr>
          <p:grpSp>
            <p:nvGrpSpPr>
              <p:cNvPr id="345" name="Group 345"/>
              <p:cNvGrpSpPr/>
              <p:nvPr/>
            </p:nvGrpSpPr>
            <p:grpSpPr>
              <a:xfrm>
                <a:off x="0" y="0"/>
                <a:ext cx="12239071" cy="5249952"/>
                <a:chOff x="0" y="0"/>
                <a:chExt cx="12239070" cy="5249951"/>
              </a:xfrm>
            </p:grpSpPr>
            <p:pic>
              <p:nvPicPr>
                <p:cNvPr id="343" name="image13.png" descr="Content Placeholder 5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902793" cy="52499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44" name="image14.png" descr="Picture 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6336276" y="1"/>
                  <a:ext cx="5902795" cy="524995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46" name="Shape 346" descr="TextBox 8"/>
              <p:cNvSpPr/>
              <p:nvPr/>
            </p:nvSpPr>
            <p:spPr>
              <a:xfrm>
                <a:off x="8851927" y="5746054"/>
                <a:ext cx="547640" cy="497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19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P3</a:t>
                </a:r>
              </a:p>
            </p:txBody>
          </p:sp>
        </p:grpSp>
      </p:grpSp>
      <p:sp>
        <p:nvSpPr>
          <p:cNvPr id="349" name="Shape 349"/>
          <p:cNvSpPr/>
          <p:nvPr/>
        </p:nvSpPr>
        <p:spPr>
          <a:xfrm>
            <a:off x="4967058" y="85534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5391073" y="298102"/>
            <a:ext cx="20194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2F0FB"/>
                </a:solidFill>
              </a:defRPr>
            </a:lvl1pPr>
          </a:lstStyle>
          <a:p>
            <a:pPr/>
            <a:r>
              <a:t>Overview</a:t>
            </a:r>
          </a:p>
        </p:txBody>
      </p:sp>
      <p:sp>
        <p:nvSpPr>
          <p:cNvPr id="201" name="Shape 201"/>
          <p:cNvSpPr/>
          <p:nvPr>
            <p:ph type="body" sz="half" idx="4294967295"/>
          </p:nvPr>
        </p:nvSpPr>
        <p:spPr>
          <a:xfrm>
            <a:off x="825500" y="1638300"/>
            <a:ext cx="7178874" cy="62865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320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GridPro technology</a:t>
            </a:r>
          </a:p>
          <a:p>
            <a:pPr marL="342900" indent="-342900">
              <a:spcBef>
                <a:spcPts val="320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Salient features</a:t>
            </a:r>
          </a:p>
          <a:p>
            <a:pPr marL="342900" indent="-342900">
              <a:spcBef>
                <a:spcPts val="320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Higher order Meshes in GridPro</a:t>
            </a:r>
          </a:p>
          <a:p>
            <a:pPr marL="342900" indent="-342900">
              <a:spcBef>
                <a:spcPts val="320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Validation cases</a:t>
            </a:r>
          </a:p>
          <a:p>
            <a:pPr marL="342900" indent="-342900">
              <a:spcBef>
                <a:spcPts val="320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Challenges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type="title" idx="4294967295"/>
          </p:nvPr>
        </p:nvSpPr>
        <p:spPr>
          <a:xfrm>
            <a:off x="5435468" y="396368"/>
            <a:ext cx="8904553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Q-criterion</a:t>
            </a:r>
          </a:p>
        </p:txBody>
      </p:sp>
      <p:sp>
        <p:nvSpPr>
          <p:cNvPr id="352" name="Shape 352" descr="TextBox 7"/>
          <p:cNvSpPr/>
          <p:nvPr/>
        </p:nvSpPr>
        <p:spPr>
          <a:xfrm>
            <a:off x="2993832" y="8284819"/>
            <a:ext cx="548510" cy="49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P2</a:t>
            </a:r>
          </a:p>
        </p:txBody>
      </p:sp>
      <p:sp>
        <p:nvSpPr>
          <p:cNvPr id="353" name="Shape 353" descr="TextBox 8"/>
          <p:cNvSpPr/>
          <p:nvPr/>
        </p:nvSpPr>
        <p:spPr>
          <a:xfrm>
            <a:off x="9328785" y="8270597"/>
            <a:ext cx="548510" cy="49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914400">
              <a:defRPr sz="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P3</a:t>
            </a:r>
          </a:p>
        </p:txBody>
      </p:sp>
      <p:pic>
        <p:nvPicPr>
          <p:cNvPr id="354" name="image15.png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049" y="2053853"/>
            <a:ext cx="6097642" cy="542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16.png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0432" y="2053853"/>
            <a:ext cx="6072579" cy="5400958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5081358" y="8782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type="title" idx="4294967295"/>
          </p:nvPr>
        </p:nvSpPr>
        <p:spPr>
          <a:xfrm>
            <a:off x="3822568" y="243968"/>
            <a:ext cx="8904553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Q-criterion + Schlieren Movie</a:t>
            </a:r>
          </a:p>
        </p:txBody>
      </p:sp>
      <p:pic>
        <p:nvPicPr>
          <p:cNvPr id="359" name="media3.mov" descr="tanden_p3_Q_colored_by_vx_schlieren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91564" y="1582394"/>
            <a:ext cx="8618472" cy="766527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5081358" y="87693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00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5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 396"/>
          <p:cNvGrpSpPr/>
          <p:nvPr/>
        </p:nvGrpSpPr>
        <p:grpSpPr>
          <a:xfrm>
            <a:off x="1005619" y="2362143"/>
            <a:ext cx="11555621" cy="6064972"/>
            <a:chOff x="0" y="0"/>
            <a:chExt cx="11555620" cy="6064970"/>
          </a:xfrm>
        </p:grpSpPr>
        <p:grpSp>
          <p:nvGrpSpPr>
            <p:cNvPr id="393" name="Group 393"/>
            <p:cNvGrpSpPr/>
            <p:nvPr/>
          </p:nvGrpSpPr>
          <p:grpSpPr>
            <a:xfrm>
              <a:off x="-1" y="-1"/>
              <a:ext cx="11555622" cy="6064972"/>
              <a:chOff x="0" y="0"/>
              <a:chExt cx="11555620" cy="6064970"/>
            </a:xfrm>
          </p:grpSpPr>
          <p:sp>
            <p:nvSpPr>
              <p:cNvPr id="362" name="Shape 362" descr="TextBox 28"/>
              <p:cNvSpPr/>
              <p:nvPr/>
            </p:nvSpPr>
            <p:spPr>
              <a:xfrm>
                <a:off x="2146062" y="5175509"/>
                <a:ext cx="6759711" cy="889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00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Diameter of the cylinder and sphere D = 0.2</a:t>
                </a:r>
                <a:endParaRPr baseline="30000"/>
              </a:p>
            </p:txBody>
          </p:sp>
          <p:grpSp>
            <p:nvGrpSpPr>
              <p:cNvPr id="392" name="Group 392" descr="Group 19"/>
              <p:cNvGrpSpPr/>
              <p:nvPr/>
            </p:nvGrpSpPr>
            <p:grpSpPr>
              <a:xfrm>
                <a:off x="0" y="0"/>
                <a:ext cx="11555620" cy="4121011"/>
                <a:chOff x="0" y="0"/>
                <a:chExt cx="11555619" cy="4121010"/>
              </a:xfrm>
            </p:grpSpPr>
            <p:sp>
              <p:nvSpPr>
                <p:cNvPr id="363" name="Shape 363" descr="Rectangle 40"/>
                <p:cNvSpPr/>
                <p:nvPr/>
              </p:nvSpPr>
              <p:spPr>
                <a:xfrm>
                  <a:off x="7125689" y="1814802"/>
                  <a:ext cx="1938849" cy="1191340"/>
                </a:xfrm>
                <a:prstGeom prst="rect">
                  <a:avLst/>
                </a:prstGeom>
                <a:solidFill>
                  <a:srgbClr val="FFFF00"/>
                </a:solidFill>
                <a:ln w="25400" cap="flat">
                  <a:solidFill>
                    <a:srgbClr val="08327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sz="1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4" name="Shape 364" descr="TextBox 3"/>
                <p:cNvSpPr/>
                <p:nvPr/>
              </p:nvSpPr>
              <p:spPr>
                <a:xfrm>
                  <a:off x="2362786" y="1"/>
                  <a:ext cx="1638134" cy="5001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2000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Side View</a:t>
                  </a:r>
                </a:p>
              </p:txBody>
            </p:sp>
            <p:grpSp>
              <p:nvGrpSpPr>
                <p:cNvPr id="368" name="Group 368" descr="Group 8"/>
                <p:cNvGrpSpPr/>
                <p:nvPr/>
              </p:nvGrpSpPr>
              <p:grpSpPr>
                <a:xfrm>
                  <a:off x="1906250" y="2252439"/>
                  <a:ext cx="479628" cy="1392195"/>
                  <a:chOff x="0" y="0"/>
                  <a:chExt cx="479626" cy="1392194"/>
                </a:xfrm>
              </p:grpSpPr>
              <p:sp>
                <p:nvSpPr>
                  <p:cNvPr id="365" name="Shape 365" descr="Rectangle 4"/>
                  <p:cNvSpPr/>
                  <p:nvPr/>
                </p:nvSpPr>
                <p:spPr>
                  <a:xfrm>
                    <a:off x="0" y="440933"/>
                    <a:ext cx="479626" cy="951262"/>
                  </a:xfrm>
                  <a:prstGeom prst="rect">
                    <a:avLst/>
                  </a:prstGeom>
                  <a:noFill/>
                  <a:ln w="25400" cap="flat">
                    <a:solidFill>
                      <a:srgbClr val="08327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sz="140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366" name="Shape 366" descr="Arc 5"/>
                  <p:cNvSpPr/>
                  <p:nvPr/>
                </p:nvSpPr>
                <p:spPr>
                  <a:xfrm flipH="1">
                    <a:off x="0" y="0"/>
                    <a:ext cx="477198" cy="4742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929" y="0"/>
                          <a:pt x="21600" y="9671"/>
                          <a:pt x="21600" y="2160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074399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914400"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367" name="Shape 367" descr="Straight Connector 7"/>
                  <p:cNvSpPr/>
                  <p:nvPr/>
                </p:nvSpPr>
                <p:spPr>
                  <a:xfrm flipV="1">
                    <a:off x="479626" y="1"/>
                    <a:ext cx="1" cy="440933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074399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sz="180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69" name="Shape 369" descr="Straight Connector 10"/>
                <p:cNvSpPr/>
                <p:nvPr/>
              </p:nvSpPr>
              <p:spPr>
                <a:xfrm>
                  <a:off x="188295" y="3644636"/>
                  <a:ext cx="5134200" cy="1"/>
                </a:xfrm>
                <a:prstGeom prst="line">
                  <a:avLst/>
                </a:prstGeom>
                <a:noFill/>
                <a:ln w="12700" cap="flat">
                  <a:solidFill>
                    <a:srgbClr val="07439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0" name="Shape 370" descr="TextBox 13"/>
                <p:cNvSpPr/>
                <p:nvPr/>
              </p:nvSpPr>
              <p:spPr>
                <a:xfrm>
                  <a:off x="44808" y="3736048"/>
                  <a:ext cx="770838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(-3, 0)</a:t>
                  </a:r>
                </a:p>
              </p:txBody>
            </p:sp>
            <p:sp>
              <p:nvSpPr>
                <p:cNvPr id="371" name="Shape 371" descr="TextBox 14"/>
                <p:cNvSpPr/>
                <p:nvPr/>
              </p:nvSpPr>
              <p:spPr>
                <a:xfrm>
                  <a:off x="4860174" y="3703264"/>
                  <a:ext cx="691921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(6, 0)</a:t>
                  </a:r>
                </a:p>
              </p:txBody>
            </p:sp>
            <p:sp>
              <p:nvSpPr>
                <p:cNvPr id="372" name="Shape 372" descr="Rectangle 15"/>
                <p:cNvSpPr/>
                <p:nvPr/>
              </p:nvSpPr>
              <p:spPr>
                <a:xfrm>
                  <a:off x="188295" y="1139827"/>
                  <a:ext cx="5134200" cy="2504807"/>
                </a:xfrm>
                <a:prstGeom prst="rect">
                  <a:avLst/>
                </a:prstGeom>
                <a:noFill/>
                <a:ln w="25400" cap="flat">
                  <a:solidFill>
                    <a:srgbClr val="08327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sz="1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3" name="Shape 373" descr="TextBox 16"/>
                <p:cNvSpPr/>
                <p:nvPr/>
              </p:nvSpPr>
              <p:spPr>
                <a:xfrm>
                  <a:off x="0" y="696172"/>
                  <a:ext cx="770837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(-3, 3)</a:t>
                  </a:r>
                </a:p>
              </p:txBody>
            </p:sp>
            <p:sp>
              <p:nvSpPr>
                <p:cNvPr id="374" name="Shape 374" descr="TextBox 17"/>
                <p:cNvSpPr/>
                <p:nvPr/>
              </p:nvSpPr>
              <p:spPr>
                <a:xfrm>
                  <a:off x="1906247" y="3559927"/>
                  <a:ext cx="257297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x</a:t>
                  </a:r>
                </a:p>
              </p:txBody>
            </p:sp>
            <p:sp>
              <p:nvSpPr>
                <p:cNvPr id="375" name="Shape 375" descr="TextBox 20"/>
                <p:cNvSpPr/>
                <p:nvPr/>
              </p:nvSpPr>
              <p:spPr>
                <a:xfrm>
                  <a:off x="7523178" y="0"/>
                  <a:ext cx="1506384" cy="5001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2000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Top View</a:t>
                  </a:r>
                </a:p>
              </p:txBody>
            </p:sp>
            <p:sp>
              <p:nvSpPr>
                <p:cNvPr id="376" name="Shape 376" descr="Rectangle 21"/>
                <p:cNvSpPr/>
                <p:nvPr/>
              </p:nvSpPr>
              <p:spPr>
                <a:xfrm>
                  <a:off x="5971099" y="1130812"/>
                  <a:ext cx="5134200" cy="2504806"/>
                </a:xfrm>
                <a:prstGeom prst="rect">
                  <a:avLst/>
                </a:prstGeom>
                <a:noFill/>
                <a:ln w="25400" cap="flat">
                  <a:solidFill>
                    <a:srgbClr val="08327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sz="1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7" name="Shape 377" descr="Straight Arrow Connector 23"/>
                <p:cNvSpPr/>
                <p:nvPr/>
              </p:nvSpPr>
              <p:spPr>
                <a:xfrm>
                  <a:off x="1906248" y="3645098"/>
                  <a:ext cx="359723" cy="1"/>
                </a:xfrm>
                <a:prstGeom prst="line">
                  <a:avLst/>
                </a:prstGeom>
                <a:noFill/>
                <a:ln w="9525" cap="flat">
                  <a:solidFill>
                    <a:srgbClr val="07439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8" name="Shape 378" descr="Straight Arrow Connector 25"/>
                <p:cNvSpPr/>
                <p:nvPr/>
              </p:nvSpPr>
              <p:spPr>
                <a:xfrm flipV="1">
                  <a:off x="1898461" y="3315317"/>
                  <a:ext cx="1" cy="329317"/>
                </a:xfrm>
                <a:prstGeom prst="line">
                  <a:avLst/>
                </a:prstGeom>
                <a:noFill/>
                <a:ln w="9525" cap="flat">
                  <a:solidFill>
                    <a:srgbClr val="07439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9" name="Shape 379" descr="TextBox 27"/>
                <p:cNvSpPr/>
                <p:nvPr/>
              </p:nvSpPr>
              <p:spPr>
                <a:xfrm>
                  <a:off x="1569140" y="3250035"/>
                  <a:ext cx="257297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y</a:t>
                  </a:r>
                </a:p>
              </p:txBody>
            </p:sp>
            <p:sp>
              <p:nvSpPr>
                <p:cNvPr id="380" name="Shape 380" descr="TextBox 29"/>
                <p:cNvSpPr/>
                <p:nvPr/>
              </p:nvSpPr>
              <p:spPr>
                <a:xfrm>
                  <a:off x="5741961" y="3702875"/>
                  <a:ext cx="1047395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(-3, -3.1)</a:t>
                  </a:r>
                </a:p>
              </p:txBody>
            </p:sp>
            <p:sp>
              <p:nvSpPr>
                <p:cNvPr id="381" name="Shape 381" descr="TextBox 30"/>
                <p:cNvSpPr/>
                <p:nvPr/>
              </p:nvSpPr>
              <p:spPr>
                <a:xfrm>
                  <a:off x="5741959" y="761762"/>
                  <a:ext cx="968478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(-3, 3.1)</a:t>
                  </a:r>
                </a:p>
              </p:txBody>
            </p:sp>
            <p:sp>
              <p:nvSpPr>
                <p:cNvPr id="382" name="Shape 382" descr="Oval 32"/>
                <p:cNvSpPr/>
                <p:nvPr/>
              </p:nvSpPr>
              <p:spPr>
                <a:xfrm>
                  <a:off x="7779759" y="2153511"/>
                  <a:ext cx="474980" cy="474978"/>
                </a:xfrm>
                <a:prstGeom prst="ellipse">
                  <a:avLst/>
                </a:prstGeom>
                <a:solidFill>
                  <a:srgbClr val="0B45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sz="1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3" name="Shape 383" descr="Rectangle 33"/>
                <p:cNvSpPr/>
                <p:nvPr/>
              </p:nvSpPr>
              <p:spPr>
                <a:xfrm>
                  <a:off x="8028928" y="1877094"/>
                  <a:ext cx="1035611" cy="1035609"/>
                </a:xfrm>
                <a:prstGeom prst="rect">
                  <a:avLst/>
                </a:prstGeom>
                <a:solidFill>
                  <a:srgbClr val="FFFF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defRPr sz="1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4" name="Shape 384" descr="Straight Arrow Connector 34"/>
                <p:cNvSpPr/>
                <p:nvPr/>
              </p:nvSpPr>
              <p:spPr>
                <a:xfrm>
                  <a:off x="7779759" y="2408647"/>
                  <a:ext cx="576204" cy="1"/>
                </a:xfrm>
                <a:prstGeom prst="line">
                  <a:avLst/>
                </a:prstGeom>
                <a:noFill/>
                <a:ln w="9525" cap="flat">
                  <a:solidFill>
                    <a:srgbClr val="07439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5" name="Shape 385" descr="TextBox 36"/>
                <p:cNvSpPr/>
                <p:nvPr/>
              </p:nvSpPr>
              <p:spPr>
                <a:xfrm>
                  <a:off x="7642010" y="1741795"/>
                  <a:ext cx="257297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z</a:t>
                  </a:r>
                </a:p>
              </p:txBody>
            </p:sp>
            <p:sp>
              <p:nvSpPr>
                <p:cNvPr id="386" name="Shape 386" descr="Straight Arrow Connector 37"/>
                <p:cNvSpPr/>
                <p:nvPr/>
              </p:nvSpPr>
              <p:spPr>
                <a:xfrm flipV="1">
                  <a:off x="7768589" y="2094040"/>
                  <a:ext cx="1" cy="329317"/>
                </a:xfrm>
                <a:prstGeom prst="line">
                  <a:avLst/>
                </a:prstGeom>
                <a:noFill/>
                <a:ln w="9525" cap="flat">
                  <a:solidFill>
                    <a:srgbClr val="07439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7" name="Shape 387" descr="TextBox 38"/>
                <p:cNvSpPr/>
                <p:nvPr/>
              </p:nvSpPr>
              <p:spPr>
                <a:xfrm>
                  <a:off x="8028928" y="2309319"/>
                  <a:ext cx="257297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x</a:t>
                  </a:r>
                </a:p>
              </p:txBody>
            </p:sp>
            <p:sp>
              <p:nvSpPr>
                <p:cNvPr id="388" name="Shape 388" descr="TextBox 39"/>
                <p:cNvSpPr/>
                <p:nvPr/>
              </p:nvSpPr>
              <p:spPr>
                <a:xfrm>
                  <a:off x="10587142" y="3702875"/>
                  <a:ext cx="968478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(6, -3.1)</a:t>
                  </a:r>
                </a:p>
              </p:txBody>
            </p:sp>
            <p:sp>
              <p:nvSpPr>
                <p:cNvPr id="389" name="Shape 389" descr="TextBox 41"/>
                <p:cNvSpPr/>
                <p:nvPr/>
              </p:nvSpPr>
              <p:spPr>
                <a:xfrm>
                  <a:off x="8334309" y="2670703"/>
                  <a:ext cx="678961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Plate</a:t>
                  </a:r>
                </a:p>
              </p:txBody>
            </p:sp>
            <p:sp>
              <p:nvSpPr>
                <p:cNvPr id="390" name="Shape 390" descr="Straight Connector 43"/>
                <p:cNvSpPr/>
                <p:nvPr/>
              </p:nvSpPr>
              <p:spPr>
                <a:xfrm>
                  <a:off x="1215702" y="3643403"/>
                  <a:ext cx="2149086" cy="1"/>
                </a:xfrm>
                <a:prstGeom prst="line">
                  <a:avLst/>
                </a:prstGeom>
                <a:noFill/>
                <a:ln w="381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1" name="Shape 391" descr="TextBox 45"/>
                <p:cNvSpPr/>
                <p:nvPr/>
              </p:nvSpPr>
              <p:spPr>
                <a:xfrm>
                  <a:off x="1396823" y="3711730"/>
                  <a:ext cx="691920" cy="3849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l" defTabSz="91440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(0, 0)</a:t>
                  </a:r>
                </a:p>
              </p:txBody>
            </p:sp>
          </p:grpSp>
        </p:grpSp>
        <p:sp>
          <p:nvSpPr>
            <p:cNvPr id="394" name="Shape 394" descr="Right Arrow 2"/>
            <p:cNvSpPr/>
            <p:nvPr/>
          </p:nvSpPr>
          <p:spPr>
            <a:xfrm flipH="1" rot="10800000">
              <a:off x="334518" y="2718373"/>
              <a:ext cx="710361" cy="1856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B45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Shape 395" descr="Right Arrow 42"/>
            <p:cNvSpPr/>
            <p:nvPr/>
          </p:nvSpPr>
          <p:spPr>
            <a:xfrm flipH="1" rot="10800000">
              <a:off x="6107553" y="2336848"/>
              <a:ext cx="710361" cy="18567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B459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97" name="Shape 397"/>
          <p:cNvSpPr/>
          <p:nvPr>
            <p:ph type="title" idx="4294967295"/>
          </p:nvPr>
        </p:nvSpPr>
        <p:spPr>
          <a:xfrm>
            <a:off x="3764624" y="462985"/>
            <a:ext cx="8904552" cy="755969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algn="l" defTabSz="685800"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Demonstration Problem– Generic Car Mirror (CAA)</a:t>
            </a:r>
            <a:br/>
          </a:p>
        </p:txBody>
      </p:sp>
      <p:sp>
        <p:nvSpPr>
          <p:cNvPr id="398" name="Shape 398"/>
          <p:cNvSpPr/>
          <p:nvPr/>
        </p:nvSpPr>
        <p:spPr>
          <a:xfrm>
            <a:off x="5081358" y="8782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body" sz="half" idx="4294967295"/>
          </p:nvPr>
        </p:nvSpPr>
        <p:spPr>
          <a:xfrm>
            <a:off x="524189" y="2137715"/>
            <a:ext cx="6262913" cy="6523085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185489" indent="-185489" defTabSz="914400">
              <a:spcBef>
                <a:spcPts val="600"/>
              </a:spcBef>
              <a:buClr>
                <a:srgbClr val="0B4599"/>
              </a:buClr>
              <a:buSzPct val="60000"/>
              <a:buFont typeface="Wingdings"/>
              <a:buChar char="➢"/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 well known benchmark 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 = 0.11, Re</a:t>
            </a:r>
            <a:r>
              <a:rPr baseline="-25000"/>
              <a:t>D</a:t>
            </a:r>
            <a:r>
              <a:t> = </a:t>
            </a:r>
            <a:r>
              <a:rPr sz="2300"/>
              <a:t>5.2x10</a:t>
            </a:r>
            <a:r>
              <a:rPr baseline="30000" sz="2300"/>
              <a:t>5</a:t>
            </a:r>
            <a:endParaRPr baseline="30000" sz="2300"/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Experimental data available for comparison</a:t>
            </a:r>
          </a:p>
          <a:p>
            <a:pPr marL="185489" indent="-185489" defTabSz="914400">
              <a:spcBef>
                <a:spcPts val="600"/>
              </a:spcBef>
              <a:buClr>
                <a:srgbClr val="0B4599"/>
              </a:buClr>
              <a:buSzPct val="60000"/>
              <a:buFont typeface="Wingdings"/>
              <a:buChar char="➢"/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 high-order P2 mesh was successfully generated by GridPro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All hex mesh with 284,224 cells</a:t>
            </a:r>
          </a:p>
          <a:p>
            <a:pPr marL="185489" indent="-185489" defTabSz="914400">
              <a:spcBef>
                <a:spcPts val="600"/>
              </a:spcBef>
              <a:buClr>
                <a:srgbClr val="0B4599"/>
              </a:buClr>
              <a:buSzPct val="60000"/>
              <a:buFont typeface="Wingdings"/>
              <a:buChar char="➢"/>
              <a:defRPr sz="2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Simulation details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FR/CPR p1 and p2 simulations carried out with GMRES-BDF2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Wall-resolved ILES performed</a:t>
            </a:r>
          </a:p>
          <a:p>
            <a:pPr lvl="1" marL="565218" indent="-185489" defTabSz="914400">
              <a:spcBef>
                <a:spcPts val="600"/>
              </a:spcBef>
              <a:buClr>
                <a:srgbClr val="0B4599"/>
              </a:buClr>
              <a:buSzPct val="100000"/>
              <a:buFont typeface="Wingdings"/>
              <a:buChar char="▪"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~710 cells/core (400 cores)</a:t>
            </a:r>
          </a:p>
        </p:txBody>
      </p:sp>
      <p:pic>
        <p:nvPicPr>
          <p:cNvPr id="401" name="image5.png" descr="Picture 10"/>
          <p:cNvPicPr>
            <a:picLocks noChangeAspect="1"/>
          </p:cNvPicPr>
          <p:nvPr/>
        </p:nvPicPr>
        <p:blipFill>
          <a:blip r:embed="rId2">
            <a:extLst/>
          </a:blip>
          <a:srcRect l="0" t="0" r="16087" b="0"/>
          <a:stretch>
            <a:fillRect/>
          </a:stretch>
        </p:blipFill>
        <p:spPr>
          <a:xfrm>
            <a:off x="7011066" y="2137715"/>
            <a:ext cx="5965004" cy="6317219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>
            <p:ph type="title" idx="4294967295"/>
          </p:nvPr>
        </p:nvSpPr>
        <p:spPr>
          <a:xfrm>
            <a:off x="2050124" y="348684"/>
            <a:ext cx="8904552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Generic Car Mirror (cont.)</a:t>
            </a:r>
          </a:p>
        </p:txBody>
      </p:sp>
      <p:sp>
        <p:nvSpPr>
          <p:cNvPr id="403" name="Shape 403"/>
          <p:cNvSpPr/>
          <p:nvPr/>
        </p:nvSpPr>
        <p:spPr>
          <a:xfrm>
            <a:off x="5081358" y="8782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type="title" idx="4294967295"/>
          </p:nvPr>
        </p:nvSpPr>
        <p:spPr>
          <a:xfrm>
            <a:off x="2819268" y="243968"/>
            <a:ext cx="8904553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Q-Criteria Colored by Stream-wise Velocity</a:t>
            </a:r>
          </a:p>
        </p:txBody>
      </p:sp>
      <p:grpSp>
        <p:nvGrpSpPr>
          <p:cNvPr id="411" name="Group 411"/>
          <p:cNvGrpSpPr/>
          <p:nvPr/>
        </p:nvGrpSpPr>
        <p:grpSpPr>
          <a:xfrm>
            <a:off x="707044" y="1650128"/>
            <a:ext cx="11904959" cy="7292235"/>
            <a:chOff x="0" y="0"/>
            <a:chExt cx="11904957" cy="7292234"/>
          </a:xfrm>
        </p:grpSpPr>
        <p:pic>
          <p:nvPicPr>
            <p:cNvPr id="406" name="media1.mov" descr="Mirror_Q_colored_by_U_p2"/>
            <p:cNvPicPr>
              <a:picLocks noChangeAspect="0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818038"/>
              <a:ext cx="5864831" cy="5211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Shape 407" descr="TextBox 9"/>
            <p:cNvSpPr/>
            <p:nvPr/>
          </p:nvSpPr>
          <p:spPr>
            <a:xfrm>
              <a:off x="3609409" y="0"/>
              <a:ext cx="4672859" cy="498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20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Hair-pin vortices clearly visible</a:t>
              </a:r>
            </a:p>
          </p:txBody>
        </p:sp>
        <p:pic>
          <p:nvPicPr>
            <p:cNvPr id="408" name="media2.mov" descr="Mirror_Q_colored_by_U_p3_10fps"/>
            <p:cNvPicPr>
              <a:picLocks noChangeAspect="0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40128" y="818039"/>
              <a:ext cx="5864830" cy="5211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" name="Shape 409" descr="TextBox 8"/>
            <p:cNvSpPr/>
            <p:nvPr/>
          </p:nvSpPr>
          <p:spPr>
            <a:xfrm>
              <a:off x="1213975" y="6406340"/>
              <a:ext cx="3436881" cy="885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0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P2 – 3rd order</a:t>
              </a:r>
            </a:p>
            <a:p>
              <a:pPr defTabSz="914400">
                <a:defRPr sz="20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7.67M DOFs/equation</a:t>
              </a:r>
            </a:p>
          </p:txBody>
        </p:sp>
        <p:sp>
          <p:nvSpPr>
            <p:cNvPr id="410" name="Shape 410" descr="TextBox 10"/>
            <p:cNvSpPr/>
            <p:nvPr/>
          </p:nvSpPr>
          <p:spPr>
            <a:xfrm>
              <a:off x="7015359" y="6406340"/>
              <a:ext cx="3436880" cy="885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0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P3 – 4th order</a:t>
              </a:r>
            </a:p>
            <a:p>
              <a:pPr defTabSz="914400">
                <a:defRPr sz="200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18.2M DOFs/equation</a:t>
              </a:r>
            </a:p>
          </p:txBody>
        </p:sp>
      </p:grpSp>
      <p:sp>
        <p:nvSpPr>
          <p:cNvPr id="412" name="Shape 412"/>
          <p:cNvSpPr/>
          <p:nvPr/>
        </p:nvSpPr>
        <p:spPr>
          <a:xfrm>
            <a:off x="5081358" y="8782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/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4" fill="hold" display="0">
                  <p:stCondLst>
                    <p:cond delay="indefinite"/>
                  </p:stCondLst>
                </p:cTn>
                <p:tgtEl>
                  <p:spTgt spid="408"/>
                </p:tgtEl>
              </p:cMediaNode>
            </p:video>
            <p:video fullScrn="0">
              <p:cMediaNode mute="0" showWhenStopped="1" numSld="1" vol="80000">
                <p:cTn id="5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title" idx="4294967295"/>
          </p:nvPr>
        </p:nvSpPr>
        <p:spPr>
          <a:xfrm>
            <a:off x="1092068" y="335984"/>
            <a:ext cx="8904552" cy="7559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Comparison with Experimental Data </a:t>
            </a:r>
          </a:p>
        </p:txBody>
      </p:sp>
      <p:pic>
        <p:nvPicPr>
          <p:cNvPr id="415" name="image8.png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069" y="1304912"/>
            <a:ext cx="5222869" cy="3917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9.png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9716" y="1304912"/>
            <a:ext cx="5222869" cy="3917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10.png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9716" y="5643603"/>
            <a:ext cx="5222869" cy="3917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11.png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069" y="5563296"/>
            <a:ext cx="5222869" cy="3917153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/>
          <p:nvPr/>
        </p:nvSpPr>
        <p:spPr>
          <a:xfrm>
            <a:off x="5081358" y="9036050"/>
            <a:ext cx="284208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Courtesy ZJ.Wang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body" sz="half" idx="4294967295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/>
          <a:p>
            <a:pPr marL="457200" indent="-342900" defTabSz="914400"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3800"/>
              <a:buChar char="●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Challenges:</a:t>
            </a:r>
          </a:p>
          <a:p>
            <a:pPr marL="457200" indent="-342900" defTabSz="914400"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3800"/>
              <a:buChar char="●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Tension between Cell Thickness, Curvature, and Foot Print</a:t>
            </a:r>
          </a:p>
        </p:txBody>
      </p:sp>
      <p:pic>
        <p:nvPicPr>
          <p:cNvPr id="422" name="front.png"/>
          <p:cNvPicPr>
            <a:picLocks noChangeAspect="1"/>
          </p:cNvPicPr>
          <p:nvPr/>
        </p:nvPicPr>
        <p:blipFill>
          <a:blip r:embed="rId2">
            <a:extLst/>
          </a:blip>
          <a:srcRect l="27896" t="0" r="27896" b="0"/>
          <a:stretch>
            <a:fillRect/>
          </a:stretch>
        </p:blipFill>
        <p:spPr>
          <a:xfrm>
            <a:off x="7086600" y="1828800"/>
            <a:ext cx="5334000" cy="628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5327922" y="2968810"/>
            <a:ext cx="2348956" cy="3815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Thank you!</a:t>
            </a: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0" y="5953"/>
            <a:ext cx="13004800" cy="837947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5014255" y="4121150"/>
            <a:ext cx="26460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8FDF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7577731" y="1854200"/>
            <a:ext cx="5254775" cy="7040050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  <a:alpha val="16499"/>
                </a:schemeClr>
              </a:gs>
              <a:gs pos="100000">
                <a:schemeClr val="accent1">
                  <a:alpha val="16499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215" name="Group 215"/>
          <p:cNvGrpSpPr/>
          <p:nvPr/>
        </p:nvGrpSpPr>
        <p:grpSpPr>
          <a:xfrm>
            <a:off x="6832841" y="2946002"/>
            <a:ext cx="2823613" cy="5688575"/>
            <a:chOff x="0" y="0"/>
            <a:chExt cx="2823611" cy="5688573"/>
          </a:xfrm>
        </p:grpSpPr>
        <p:grpSp>
          <p:nvGrpSpPr>
            <p:cNvPr id="209" name="Group 209"/>
            <p:cNvGrpSpPr/>
            <p:nvPr/>
          </p:nvGrpSpPr>
          <p:grpSpPr>
            <a:xfrm>
              <a:off x="0" y="4916782"/>
              <a:ext cx="1955203" cy="771792"/>
              <a:chOff x="0" y="0"/>
              <a:chExt cx="1955202" cy="771790"/>
            </a:xfrm>
          </p:grpSpPr>
          <p:sp>
            <p:nvSpPr>
              <p:cNvPr id="207" name="Shape 207"/>
              <p:cNvSpPr/>
              <p:nvPr/>
            </p:nvSpPr>
            <p:spPr>
              <a:xfrm>
                <a:off x="0" y="0"/>
                <a:ext cx="1955203" cy="771791"/>
              </a:xfrm>
              <a:prstGeom prst="rect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407924" y="76595"/>
                <a:ext cx="1139354" cy="6186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13000"/>
                  </a:lnSpc>
                  <a:spcBef>
                    <a:spcPts val="600"/>
                  </a:spcBef>
                  <a:defRPr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Variable</a:t>
                </a:r>
              </a:p>
              <a:p>
                <a:pPr defTabSz="914400">
                  <a:lnSpc>
                    <a:spcPct val="113000"/>
                  </a:lnSpc>
                  <a:spcBef>
                    <a:spcPts val="600"/>
                  </a:spcBef>
                  <a:defRPr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Geometry</a:t>
                </a:r>
              </a:p>
            </p:txBody>
          </p:sp>
        </p:grpSp>
        <p:sp>
          <p:nvSpPr>
            <p:cNvPr id="210" name="Shape 210"/>
            <p:cNvSpPr/>
            <p:nvPr/>
          </p:nvSpPr>
          <p:spPr>
            <a:xfrm rot="16200000">
              <a:off x="-1450622" y="2299589"/>
              <a:ext cx="4856445" cy="25726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113000"/>
                </a:lnSpc>
                <a:spcBef>
                  <a:spcPts val="600"/>
                </a:spcBef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" name="Shape 211"/>
            <p:cNvSpPr/>
            <p:nvPr/>
          </p:nvSpPr>
          <p:spPr>
            <a:xfrm>
              <a:off x="2460322" y="5271080"/>
              <a:ext cx="331654" cy="25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8" y="16200"/>
                  </a:moveTo>
                  <a:lnTo>
                    <a:pt x="8378" y="21600"/>
                  </a:lnTo>
                  <a:lnTo>
                    <a:pt x="0" y="10800"/>
                  </a:lnTo>
                  <a:lnTo>
                    <a:pt x="8378" y="0"/>
                  </a:lnTo>
                  <a:lnTo>
                    <a:pt x="8378" y="5400"/>
                  </a:lnTo>
                  <a:lnTo>
                    <a:pt x="21600" y="5400"/>
                  </a:lnTo>
                  <a:lnTo>
                    <a:pt x="21600" y="162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113000"/>
                </a:lnSpc>
                <a:spcBef>
                  <a:spcPts val="600"/>
                </a:spcBef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212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302991" y="3261792"/>
              <a:ext cx="520621" cy="1528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294431" y="3261792"/>
              <a:ext cx="331425" cy="1528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07691" y="3261792"/>
              <a:ext cx="418328" cy="1528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" name="Group 218"/>
          <p:cNvGrpSpPr/>
          <p:nvPr/>
        </p:nvGrpSpPr>
        <p:grpSpPr>
          <a:xfrm>
            <a:off x="2820447" y="1333612"/>
            <a:ext cx="4747821" cy="1539313"/>
            <a:chOff x="0" y="0"/>
            <a:chExt cx="4747819" cy="1539311"/>
          </a:xfrm>
        </p:grpSpPr>
        <p:sp>
          <p:nvSpPr>
            <p:cNvPr id="216" name="Shape 216"/>
            <p:cNvSpPr/>
            <p:nvPr/>
          </p:nvSpPr>
          <p:spPr>
            <a:xfrm>
              <a:off x="0" y="0"/>
              <a:ext cx="4747820" cy="1539312"/>
            </a:xfrm>
            <a:prstGeom prst="rect">
              <a:avLst/>
            </a:prstGeom>
            <a:solidFill>
              <a:schemeClr val="accent1">
                <a:hueOff val="47394"/>
                <a:satOff val="-25753"/>
                <a:lumOff val="-7544"/>
                <a:alpha val="51439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1687887" y="101012"/>
              <a:ext cx="104173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Topology</a:t>
              </a:r>
            </a:p>
          </p:txBody>
        </p:sp>
      </p:grpSp>
      <p:sp>
        <p:nvSpPr>
          <p:cNvPr id="219" name="Shape 219"/>
          <p:cNvSpPr/>
          <p:nvPr/>
        </p:nvSpPr>
        <p:spPr>
          <a:xfrm>
            <a:off x="351431" y="1730768"/>
            <a:ext cx="12597210" cy="4002865"/>
          </a:xfrm>
          <a:prstGeom prst="rect">
            <a:avLst/>
          </a:prstGeom>
          <a:solidFill>
            <a:schemeClr val="accent1">
              <a:alpha val="6621"/>
            </a:schemeClr>
          </a:solid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222" name="Group 222"/>
          <p:cNvGrpSpPr/>
          <p:nvPr/>
        </p:nvGrpSpPr>
        <p:grpSpPr>
          <a:xfrm>
            <a:off x="469160" y="1993646"/>
            <a:ext cx="1955203" cy="771791"/>
            <a:chOff x="0" y="0"/>
            <a:chExt cx="1955202" cy="771790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1955203" cy="771791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1" name="Shape 221"/>
            <p:cNvSpPr/>
            <p:nvPr/>
          </p:nvSpPr>
          <p:spPr>
            <a:xfrm>
              <a:off x="407924" y="76595"/>
              <a:ext cx="1139354" cy="61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13000"/>
                </a:lnSpc>
                <a:spcBef>
                  <a:spcPts val="6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Geometry</a:t>
              </a:r>
            </a:p>
            <a:p>
              <a:pPr defTabSz="914400">
                <a:lnSpc>
                  <a:spcPct val="113000"/>
                </a:lnSpc>
                <a:spcBef>
                  <a:spcPts val="6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Import</a:t>
              </a:r>
            </a:p>
          </p:txBody>
        </p:sp>
      </p:grpSp>
      <p:grpSp>
        <p:nvGrpSpPr>
          <p:cNvPr id="225" name="Group 225"/>
          <p:cNvGrpSpPr/>
          <p:nvPr/>
        </p:nvGrpSpPr>
        <p:grpSpPr>
          <a:xfrm>
            <a:off x="8140884" y="1993646"/>
            <a:ext cx="1955203" cy="771791"/>
            <a:chOff x="0" y="0"/>
            <a:chExt cx="1955202" cy="771790"/>
          </a:xfrm>
        </p:grpSpPr>
        <p:sp>
          <p:nvSpPr>
            <p:cNvPr id="223" name="Shape 223"/>
            <p:cNvSpPr/>
            <p:nvPr/>
          </p:nvSpPr>
          <p:spPr>
            <a:xfrm>
              <a:off x="0" y="0"/>
              <a:ext cx="1955203" cy="771791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4" name="Shape 224"/>
            <p:cNvSpPr/>
            <p:nvPr/>
          </p:nvSpPr>
          <p:spPr>
            <a:xfrm>
              <a:off x="297791" y="76595"/>
              <a:ext cx="1315065" cy="61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13000"/>
                </a:lnSpc>
                <a:spcBef>
                  <a:spcPts val="6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Grid generation Engine</a:t>
              </a:r>
            </a:p>
          </p:txBody>
        </p:sp>
      </p:grpSp>
      <p:grpSp>
        <p:nvGrpSpPr>
          <p:cNvPr id="228" name="Group 228"/>
          <p:cNvGrpSpPr/>
          <p:nvPr/>
        </p:nvGrpSpPr>
        <p:grpSpPr>
          <a:xfrm>
            <a:off x="10756969" y="1993646"/>
            <a:ext cx="1955204" cy="771791"/>
            <a:chOff x="0" y="0"/>
            <a:chExt cx="1955202" cy="771790"/>
          </a:xfrm>
        </p:grpSpPr>
        <p:sp>
          <p:nvSpPr>
            <p:cNvPr id="226" name="Shape 226"/>
            <p:cNvSpPr/>
            <p:nvPr/>
          </p:nvSpPr>
          <p:spPr>
            <a:xfrm>
              <a:off x="0" y="0"/>
              <a:ext cx="1955203" cy="771791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7" name="Shape 227"/>
            <p:cNvSpPr/>
            <p:nvPr/>
          </p:nvSpPr>
          <p:spPr>
            <a:xfrm>
              <a:off x="104545" y="76595"/>
              <a:ext cx="1746113" cy="61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13000"/>
                </a:lnSpc>
                <a:spcBef>
                  <a:spcPts val="6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Grid</a:t>
              </a:r>
            </a:p>
          </p:txBody>
        </p:sp>
      </p:grpSp>
      <p:sp>
        <p:nvSpPr>
          <p:cNvPr id="229" name="Shape 229"/>
          <p:cNvSpPr/>
          <p:nvPr/>
        </p:nvSpPr>
        <p:spPr>
          <a:xfrm>
            <a:off x="2537906" y="2250909"/>
            <a:ext cx="257264" cy="2572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113000"/>
              </a:lnSpc>
              <a:spcBef>
                <a:spcPts val="600"/>
              </a:spcBef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" name="Shape 230"/>
          <p:cNvSpPr/>
          <p:nvPr/>
        </p:nvSpPr>
        <p:spPr>
          <a:xfrm>
            <a:off x="7681810" y="2250909"/>
            <a:ext cx="257265" cy="2572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113000"/>
              </a:lnSpc>
              <a:spcBef>
                <a:spcPts val="600"/>
              </a:spcBef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1" name="Shape 231"/>
          <p:cNvSpPr/>
          <p:nvPr/>
        </p:nvSpPr>
        <p:spPr>
          <a:xfrm>
            <a:off x="10297896" y="2250909"/>
            <a:ext cx="257264" cy="2572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113000"/>
              </a:lnSpc>
              <a:spcBef>
                <a:spcPts val="600"/>
              </a:spcBef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1" name="Group 241"/>
          <p:cNvGrpSpPr/>
          <p:nvPr/>
        </p:nvGrpSpPr>
        <p:grpSpPr>
          <a:xfrm>
            <a:off x="9964838" y="6476108"/>
            <a:ext cx="2834985" cy="2167885"/>
            <a:chOff x="0" y="852"/>
            <a:chExt cx="2834984" cy="2167884"/>
          </a:xfrm>
        </p:grpSpPr>
        <p:grpSp>
          <p:nvGrpSpPr>
            <p:cNvPr id="234" name="Group 234"/>
            <p:cNvGrpSpPr/>
            <p:nvPr/>
          </p:nvGrpSpPr>
          <p:grpSpPr>
            <a:xfrm>
              <a:off x="0" y="1387529"/>
              <a:ext cx="1955203" cy="771792"/>
              <a:chOff x="0" y="0"/>
              <a:chExt cx="1955202" cy="771790"/>
            </a:xfrm>
          </p:grpSpPr>
          <p:sp>
            <p:nvSpPr>
              <p:cNvPr id="232" name="Shape 232"/>
              <p:cNvSpPr/>
              <p:nvPr/>
            </p:nvSpPr>
            <p:spPr>
              <a:xfrm>
                <a:off x="0" y="0"/>
                <a:ext cx="1955203" cy="771791"/>
              </a:xfrm>
              <a:prstGeom prst="rect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407924" y="76596"/>
                <a:ext cx="1139354" cy="618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914400">
                  <a:lnSpc>
                    <a:spcPct val="113000"/>
                  </a:lnSpc>
                  <a:spcBef>
                    <a:spcPts val="600"/>
                  </a:spcBef>
                  <a:defRPr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Optimiser</a:t>
                </a:r>
              </a:p>
            </p:txBody>
          </p:sp>
        </p:grpSp>
        <p:pic>
          <p:nvPicPr>
            <p:cNvPr id="235" name="image24.png" descr="http://2.bp.blogspot.com/-cLkEweXDgsE/Ub41rsZgFYI/AAAAAAAAAg4/ONnRSbjLlOU/s400/catia_logo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7005" y="1010307"/>
              <a:ext cx="810479" cy="192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image27.png" descr="http://www.fea.ru/spaw2/uploads/images2/2010_Zhmaylo/2011_0810_ModeFRONTIER_logo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59505" y="417678"/>
              <a:ext cx="1151427" cy="2603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image29.png" descr="http://www.nafems.org/images/logos/simulia_large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18305" y="1758657"/>
              <a:ext cx="716680" cy="410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image30.png" descr="http://www.ansys.com/staticassets/ANSYS/staticassets/partner/OptSolutions/Sculptor%20logo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48754" y="409460"/>
              <a:ext cx="926981" cy="276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age31.png" descr="http://cdn5-images.spaceclaim.com/newhp/logo.gi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86505" y="1002421"/>
              <a:ext cx="1098106" cy="208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age3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87" b="30"/>
            <a:stretch>
              <a:fillRect/>
            </a:stretch>
          </p:blipFill>
          <p:spPr>
            <a:xfrm>
              <a:off x="607005" y="852"/>
              <a:ext cx="1856376" cy="26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600" fill="norm" stroke="1" extrusionOk="0">
                  <a:moveTo>
                    <a:pt x="0" y="0"/>
                  </a:moveTo>
                  <a:lnTo>
                    <a:pt x="0" y="10784"/>
                  </a:lnTo>
                  <a:lnTo>
                    <a:pt x="0" y="21600"/>
                  </a:lnTo>
                  <a:lnTo>
                    <a:pt x="1540" y="21600"/>
                  </a:lnTo>
                  <a:lnTo>
                    <a:pt x="3084" y="21600"/>
                  </a:lnTo>
                  <a:lnTo>
                    <a:pt x="3084" y="18304"/>
                  </a:lnTo>
                  <a:cubicBezTo>
                    <a:pt x="3084" y="16470"/>
                    <a:pt x="2978" y="14381"/>
                    <a:pt x="2849" y="13664"/>
                  </a:cubicBezTo>
                  <a:cubicBezTo>
                    <a:pt x="2636" y="12481"/>
                    <a:pt x="2637" y="12280"/>
                    <a:pt x="2858" y="11200"/>
                  </a:cubicBezTo>
                  <a:cubicBezTo>
                    <a:pt x="3038" y="10319"/>
                    <a:pt x="3090" y="8789"/>
                    <a:pt x="3056" y="5248"/>
                  </a:cubicBezTo>
                  <a:lnTo>
                    <a:pt x="3010" y="480"/>
                  </a:lnTo>
                  <a:lnTo>
                    <a:pt x="1503" y="224"/>
                  </a:lnTo>
                  <a:lnTo>
                    <a:pt x="332" y="0"/>
                  </a:lnTo>
                  <a:lnTo>
                    <a:pt x="0" y="0"/>
                  </a:lnTo>
                  <a:close/>
                  <a:moveTo>
                    <a:pt x="17909" y="0"/>
                  </a:moveTo>
                  <a:lnTo>
                    <a:pt x="16918" y="32"/>
                  </a:lnTo>
                  <a:cubicBezTo>
                    <a:pt x="15629" y="73"/>
                    <a:pt x="15415" y="1168"/>
                    <a:pt x="15415" y="7712"/>
                  </a:cubicBezTo>
                  <a:lnTo>
                    <a:pt x="15415" y="12768"/>
                  </a:lnTo>
                  <a:lnTo>
                    <a:pt x="16665" y="12768"/>
                  </a:lnTo>
                  <a:lnTo>
                    <a:pt x="17909" y="12768"/>
                  </a:lnTo>
                  <a:lnTo>
                    <a:pt x="17909" y="6400"/>
                  </a:lnTo>
                  <a:lnTo>
                    <a:pt x="17909" y="0"/>
                  </a:lnTo>
                  <a:close/>
                  <a:moveTo>
                    <a:pt x="9727" y="32"/>
                  </a:moveTo>
                  <a:cubicBezTo>
                    <a:pt x="5595" y="57"/>
                    <a:pt x="4425" y="349"/>
                    <a:pt x="4223" y="1376"/>
                  </a:cubicBezTo>
                  <a:cubicBezTo>
                    <a:pt x="4037" y="2321"/>
                    <a:pt x="3964" y="4057"/>
                    <a:pt x="3964" y="7712"/>
                  </a:cubicBezTo>
                  <a:lnTo>
                    <a:pt x="3964" y="12768"/>
                  </a:lnTo>
                  <a:lnTo>
                    <a:pt x="5559" y="12768"/>
                  </a:lnTo>
                  <a:cubicBezTo>
                    <a:pt x="7034" y="12768"/>
                    <a:pt x="7167" y="12628"/>
                    <a:pt x="7237" y="10816"/>
                  </a:cubicBezTo>
                  <a:cubicBezTo>
                    <a:pt x="7300" y="9205"/>
                    <a:pt x="7438" y="8832"/>
                    <a:pt x="8003" y="8832"/>
                  </a:cubicBezTo>
                  <a:cubicBezTo>
                    <a:pt x="8567" y="8832"/>
                    <a:pt x="8705" y="9205"/>
                    <a:pt x="8768" y="10816"/>
                  </a:cubicBezTo>
                  <a:cubicBezTo>
                    <a:pt x="8842" y="12701"/>
                    <a:pt x="8965" y="12768"/>
                    <a:pt x="11907" y="12768"/>
                  </a:cubicBezTo>
                  <a:lnTo>
                    <a:pt x="14973" y="12768"/>
                  </a:lnTo>
                  <a:lnTo>
                    <a:pt x="14973" y="9888"/>
                  </a:lnTo>
                  <a:cubicBezTo>
                    <a:pt x="14973" y="8300"/>
                    <a:pt x="14904" y="6699"/>
                    <a:pt x="14816" y="6336"/>
                  </a:cubicBezTo>
                  <a:cubicBezTo>
                    <a:pt x="14701" y="5861"/>
                    <a:pt x="14701" y="5377"/>
                    <a:pt x="14816" y="4608"/>
                  </a:cubicBezTo>
                  <a:cubicBezTo>
                    <a:pt x="14904" y="4021"/>
                    <a:pt x="14973" y="2732"/>
                    <a:pt x="14973" y="1760"/>
                  </a:cubicBezTo>
                  <a:cubicBezTo>
                    <a:pt x="14973" y="90"/>
                    <a:pt x="14685" y="3"/>
                    <a:pt x="9727" y="32"/>
                  </a:cubicBezTo>
                  <a:close/>
                  <a:moveTo>
                    <a:pt x="20233" y="32"/>
                  </a:moveTo>
                  <a:cubicBezTo>
                    <a:pt x="18724" y="66"/>
                    <a:pt x="18352" y="1077"/>
                    <a:pt x="18352" y="5152"/>
                  </a:cubicBezTo>
                  <a:cubicBezTo>
                    <a:pt x="18352" y="6612"/>
                    <a:pt x="18459" y="7929"/>
                    <a:pt x="18610" y="8320"/>
                  </a:cubicBezTo>
                  <a:cubicBezTo>
                    <a:pt x="18855" y="8954"/>
                    <a:pt x="18855" y="9035"/>
                    <a:pt x="18610" y="10240"/>
                  </a:cubicBezTo>
                  <a:cubicBezTo>
                    <a:pt x="18469" y="10936"/>
                    <a:pt x="18352" y="11782"/>
                    <a:pt x="18352" y="12128"/>
                  </a:cubicBezTo>
                  <a:cubicBezTo>
                    <a:pt x="18352" y="12474"/>
                    <a:pt x="18915" y="12768"/>
                    <a:pt x="19601" y="12768"/>
                  </a:cubicBezTo>
                  <a:lnTo>
                    <a:pt x="20846" y="12768"/>
                  </a:lnTo>
                  <a:lnTo>
                    <a:pt x="20846" y="9888"/>
                  </a:lnTo>
                  <a:cubicBezTo>
                    <a:pt x="20846" y="8300"/>
                    <a:pt x="20777" y="6699"/>
                    <a:pt x="20689" y="6336"/>
                  </a:cubicBezTo>
                  <a:cubicBezTo>
                    <a:pt x="20460" y="5388"/>
                    <a:pt x="20747" y="3693"/>
                    <a:pt x="21164" y="3552"/>
                  </a:cubicBezTo>
                  <a:cubicBezTo>
                    <a:pt x="21360" y="3485"/>
                    <a:pt x="21527" y="2726"/>
                    <a:pt x="21556" y="1728"/>
                  </a:cubicBezTo>
                  <a:cubicBezTo>
                    <a:pt x="21600" y="189"/>
                    <a:pt x="21459" y="4"/>
                    <a:pt x="20233" y="3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42" name="pasted-image.png"/>
          <p:cNvPicPr>
            <a:picLocks noChangeAspect="1"/>
          </p:cNvPicPr>
          <p:nvPr/>
        </p:nvPicPr>
        <p:blipFill>
          <a:blip r:embed="rId12">
            <a:extLst/>
          </a:blip>
          <a:srcRect l="16573" t="2779" r="17060" b="3014"/>
          <a:stretch>
            <a:fillRect/>
          </a:stretch>
        </p:blipFill>
        <p:spPr>
          <a:xfrm>
            <a:off x="1021043" y="3148514"/>
            <a:ext cx="1279923" cy="2265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2" fill="norm" stroke="1" extrusionOk="0">
                <a:moveTo>
                  <a:pt x="3577" y="0"/>
                </a:moveTo>
                <a:cubicBezTo>
                  <a:pt x="3195" y="0"/>
                  <a:pt x="2795" y="22"/>
                  <a:pt x="2244" y="68"/>
                </a:cubicBezTo>
                <a:cubicBezTo>
                  <a:pt x="1211" y="153"/>
                  <a:pt x="468" y="296"/>
                  <a:pt x="194" y="459"/>
                </a:cubicBezTo>
                <a:lnTo>
                  <a:pt x="0" y="576"/>
                </a:lnTo>
                <a:lnTo>
                  <a:pt x="147" y="3690"/>
                </a:lnTo>
                <a:cubicBezTo>
                  <a:pt x="496" y="11100"/>
                  <a:pt x="549" y="12031"/>
                  <a:pt x="676" y="12857"/>
                </a:cubicBezTo>
                <a:cubicBezTo>
                  <a:pt x="750" y="13337"/>
                  <a:pt x="893" y="13956"/>
                  <a:pt x="991" y="14235"/>
                </a:cubicBezTo>
                <a:cubicBezTo>
                  <a:pt x="1618" y="16011"/>
                  <a:pt x="3171" y="17222"/>
                  <a:pt x="5974" y="18121"/>
                </a:cubicBezTo>
                <a:cubicBezTo>
                  <a:pt x="6740" y="18366"/>
                  <a:pt x="17635" y="21430"/>
                  <a:pt x="17849" y="21460"/>
                </a:cubicBezTo>
                <a:cubicBezTo>
                  <a:pt x="18848" y="21600"/>
                  <a:pt x="20225" y="21265"/>
                  <a:pt x="20883" y="20722"/>
                </a:cubicBezTo>
                <a:cubicBezTo>
                  <a:pt x="21504" y="20212"/>
                  <a:pt x="21600" y="20040"/>
                  <a:pt x="21600" y="19420"/>
                </a:cubicBezTo>
                <a:cubicBezTo>
                  <a:pt x="21600" y="18906"/>
                  <a:pt x="21583" y="18843"/>
                  <a:pt x="21366" y="18610"/>
                </a:cubicBezTo>
                <a:cubicBezTo>
                  <a:pt x="21236" y="18472"/>
                  <a:pt x="21020" y="18301"/>
                  <a:pt x="20890" y="18234"/>
                </a:cubicBezTo>
                <a:cubicBezTo>
                  <a:pt x="20761" y="18166"/>
                  <a:pt x="18030" y="17368"/>
                  <a:pt x="14822" y="16461"/>
                </a:cubicBezTo>
                <a:cubicBezTo>
                  <a:pt x="10820" y="15329"/>
                  <a:pt x="8841" y="14744"/>
                  <a:pt x="8519" y="14597"/>
                </a:cubicBezTo>
                <a:cubicBezTo>
                  <a:pt x="7583" y="14168"/>
                  <a:pt x="7310" y="13549"/>
                  <a:pt x="7180" y="11574"/>
                </a:cubicBezTo>
                <a:cubicBezTo>
                  <a:pt x="7010" y="8993"/>
                  <a:pt x="6914" y="7216"/>
                  <a:pt x="6832" y="5132"/>
                </a:cubicBezTo>
                <a:cubicBezTo>
                  <a:pt x="6716" y="2206"/>
                  <a:pt x="6577" y="471"/>
                  <a:pt x="6457" y="388"/>
                </a:cubicBezTo>
                <a:cubicBezTo>
                  <a:pt x="6286" y="270"/>
                  <a:pt x="5631" y="142"/>
                  <a:pt x="4822" y="68"/>
                </a:cubicBezTo>
                <a:cubicBezTo>
                  <a:pt x="4326" y="23"/>
                  <a:pt x="3958" y="0"/>
                  <a:pt x="357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3" name="pasted-image.png"/>
          <p:cNvPicPr>
            <a:picLocks noChangeAspect="1"/>
          </p:cNvPicPr>
          <p:nvPr/>
        </p:nvPicPr>
        <p:blipFill>
          <a:blip r:embed="rId13">
            <a:extLst/>
          </a:blip>
          <a:srcRect l="6338" t="3910" r="9196" b="3034"/>
          <a:stretch>
            <a:fillRect/>
          </a:stretch>
        </p:blipFill>
        <p:spPr>
          <a:xfrm>
            <a:off x="3133744" y="2949931"/>
            <a:ext cx="1730172" cy="2662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8" fill="norm" stroke="1" extrusionOk="0">
                <a:moveTo>
                  <a:pt x="5064" y="3"/>
                </a:moveTo>
                <a:cubicBezTo>
                  <a:pt x="4991" y="-8"/>
                  <a:pt x="4936" y="12"/>
                  <a:pt x="4841" y="55"/>
                </a:cubicBezTo>
                <a:cubicBezTo>
                  <a:pt x="4730" y="105"/>
                  <a:pt x="4589" y="148"/>
                  <a:pt x="4529" y="148"/>
                </a:cubicBezTo>
                <a:cubicBezTo>
                  <a:pt x="4469" y="148"/>
                  <a:pt x="4307" y="178"/>
                  <a:pt x="4168" y="216"/>
                </a:cubicBezTo>
                <a:cubicBezTo>
                  <a:pt x="4029" y="253"/>
                  <a:pt x="3883" y="279"/>
                  <a:pt x="3846" y="274"/>
                </a:cubicBezTo>
                <a:cubicBezTo>
                  <a:pt x="3730" y="257"/>
                  <a:pt x="858" y="742"/>
                  <a:pt x="757" y="795"/>
                </a:cubicBezTo>
                <a:cubicBezTo>
                  <a:pt x="705" y="823"/>
                  <a:pt x="514" y="830"/>
                  <a:pt x="332" y="811"/>
                </a:cubicBezTo>
                <a:cubicBezTo>
                  <a:pt x="40" y="780"/>
                  <a:pt x="0" y="792"/>
                  <a:pt x="0" y="898"/>
                </a:cubicBezTo>
                <a:cubicBezTo>
                  <a:pt x="0" y="964"/>
                  <a:pt x="46" y="1027"/>
                  <a:pt x="104" y="1040"/>
                </a:cubicBezTo>
                <a:cubicBezTo>
                  <a:pt x="173" y="1055"/>
                  <a:pt x="215" y="1294"/>
                  <a:pt x="233" y="1760"/>
                </a:cubicBezTo>
                <a:cubicBezTo>
                  <a:pt x="262" y="2547"/>
                  <a:pt x="624" y="6467"/>
                  <a:pt x="950" y="9522"/>
                </a:cubicBezTo>
                <a:cubicBezTo>
                  <a:pt x="1069" y="10633"/>
                  <a:pt x="1192" y="11950"/>
                  <a:pt x="1218" y="12450"/>
                </a:cubicBezTo>
                <a:cubicBezTo>
                  <a:pt x="1244" y="12949"/>
                  <a:pt x="1358" y="14269"/>
                  <a:pt x="1475" y="15381"/>
                </a:cubicBezTo>
                <a:cubicBezTo>
                  <a:pt x="1616" y="16720"/>
                  <a:pt x="1661" y="17437"/>
                  <a:pt x="1604" y="17508"/>
                </a:cubicBezTo>
                <a:cubicBezTo>
                  <a:pt x="1474" y="17669"/>
                  <a:pt x="1579" y="17777"/>
                  <a:pt x="1861" y="17769"/>
                </a:cubicBezTo>
                <a:cubicBezTo>
                  <a:pt x="2000" y="17765"/>
                  <a:pt x="3688" y="18178"/>
                  <a:pt x="5623" y="18689"/>
                </a:cubicBezTo>
                <a:cubicBezTo>
                  <a:pt x="7553" y="19198"/>
                  <a:pt x="9191" y="19617"/>
                  <a:pt x="9266" y="19622"/>
                </a:cubicBezTo>
                <a:cubicBezTo>
                  <a:pt x="9342" y="19627"/>
                  <a:pt x="9465" y="19656"/>
                  <a:pt x="9539" y="19686"/>
                </a:cubicBezTo>
                <a:cubicBezTo>
                  <a:pt x="9797" y="19793"/>
                  <a:pt x="12445" y="20475"/>
                  <a:pt x="12489" y="20446"/>
                </a:cubicBezTo>
                <a:cubicBezTo>
                  <a:pt x="12514" y="20430"/>
                  <a:pt x="12599" y="20456"/>
                  <a:pt x="12677" y="20501"/>
                </a:cubicBezTo>
                <a:cubicBezTo>
                  <a:pt x="12755" y="20545"/>
                  <a:pt x="13568" y="20771"/>
                  <a:pt x="14484" y="21006"/>
                </a:cubicBezTo>
                <a:cubicBezTo>
                  <a:pt x="15399" y="21240"/>
                  <a:pt x="16208" y="21468"/>
                  <a:pt x="16281" y="21511"/>
                </a:cubicBezTo>
                <a:cubicBezTo>
                  <a:pt x="16358" y="21557"/>
                  <a:pt x="16452" y="21584"/>
                  <a:pt x="16543" y="21588"/>
                </a:cubicBezTo>
                <a:cubicBezTo>
                  <a:pt x="16634" y="21592"/>
                  <a:pt x="16724" y="21573"/>
                  <a:pt x="16786" y="21533"/>
                </a:cubicBezTo>
                <a:cubicBezTo>
                  <a:pt x="16920" y="21446"/>
                  <a:pt x="20878" y="20807"/>
                  <a:pt x="21211" y="20819"/>
                </a:cubicBezTo>
                <a:cubicBezTo>
                  <a:pt x="21460" y="20828"/>
                  <a:pt x="21600" y="20759"/>
                  <a:pt x="21577" y="20665"/>
                </a:cubicBezTo>
                <a:cubicBezTo>
                  <a:pt x="21570" y="20633"/>
                  <a:pt x="21544" y="20598"/>
                  <a:pt x="21498" y="20562"/>
                </a:cubicBezTo>
                <a:cubicBezTo>
                  <a:pt x="21385" y="20473"/>
                  <a:pt x="21270" y="19400"/>
                  <a:pt x="21191" y="17724"/>
                </a:cubicBezTo>
                <a:lnTo>
                  <a:pt x="21151" y="16932"/>
                </a:lnTo>
                <a:lnTo>
                  <a:pt x="20899" y="16897"/>
                </a:lnTo>
                <a:cubicBezTo>
                  <a:pt x="20760" y="16876"/>
                  <a:pt x="19413" y="16536"/>
                  <a:pt x="17904" y="16141"/>
                </a:cubicBezTo>
                <a:cubicBezTo>
                  <a:pt x="16395" y="15745"/>
                  <a:pt x="15091" y="15415"/>
                  <a:pt x="15009" y="15410"/>
                </a:cubicBezTo>
                <a:cubicBezTo>
                  <a:pt x="14926" y="15405"/>
                  <a:pt x="14802" y="15374"/>
                  <a:pt x="14736" y="15339"/>
                </a:cubicBezTo>
                <a:cubicBezTo>
                  <a:pt x="14542" y="15236"/>
                  <a:pt x="10070" y="14087"/>
                  <a:pt x="9989" y="14120"/>
                </a:cubicBezTo>
                <a:cubicBezTo>
                  <a:pt x="9948" y="14136"/>
                  <a:pt x="9855" y="14090"/>
                  <a:pt x="9781" y="14017"/>
                </a:cubicBezTo>
                <a:cubicBezTo>
                  <a:pt x="9679" y="13915"/>
                  <a:pt x="9580" y="13200"/>
                  <a:pt x="9361" y="10957"/>
                </a:cubicBezTo>
                <a:cubicBezTo>
                  <a:pt x="9203" y="9346"/>
                  <a:pt x="8976" y="7026"/>
                  <a:pt x="8856" y="5802"/>
                </a:cubicBezTo>
                <a:cubicBezTo>
                  <a:pt x="8639" y="3593"/>
                  <a:pt x="8557" y="2581"/>
                  <a:pt x="8504" y="1477"/>
                </a:cubicBezTo>
                <a:cubicBezTo>
                  <a:pt x="8489" y="1162"/>
                  <a:pt x="8454" y="888"/>
                  <a:pt x="8425" y="869"/>
                </a:cubicBezTo>
                <a:cubicBezTo>
                  <a:pt x="8395" y="850"/>
                  <a:pt x="8315" y="864"/>
                  <a:pt x="8247" y="901"/>
                </a:cubicBezTo>
                <a:cubicBezTo>
                  <a:pt x="8151" y="953"/>
                  <a:pt x="8071" y="944"/>
                  <a:pt x="7905" y="859"/>
                </a:cubicBezTo>
                <a:cubicBezTo>
                  <a:pt x="7651" y="730"/>
                  <a:pt x="5844" y="246"/>
                  <a:pt x="5777" y="290"/>
                </a:cubicBezTo>
                <a:cubicBezTo>
                  <a:pt x="5751" y="306"/>
                  <a:pt x="5576" y="240"/>
                  <a:pt x="5386" y="142"/>
                </a:cubicBezTo>
                <a:cubicBezTo>
                  <a:pt x="5223" y="58"/>
                  <a:pt x="5136" y="15"/>
                  <a:pt x="50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4" name="pasted-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315165" y="2897375"/>
            <a:ext cx="2165608" cy="276791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127307" y="3074033"/>
            <a:ext cx="2253962" cy="2414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ng"/>
          <p:cNvPicPr>
            <a:picLocks noChangeAspect="1"/>
          </p:cNvPicPr>
          <p:nvPr/>
        </p:nvPicPr>
        <p:blipFill>
          <a:blip r:embed="rId16">
            <a:extLst/>
          </a:blip>
          <a:srcRect l="11237" t="1111" r="10850" b="1972"/>
          <a:stretch>
            <a:fillRect/>
          </a:stretch>
        </p:blipFill>
        <p:spPr>
          <a:xfrm>
            <a:off x="11014962" y="3032497"/>
            <a:ext cx="1609705" cy="2497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0986" fill="norm" stroke="1" extrusionOk="0">
                <a:moveTo>
                  <a:pt x="3265" y="2"/>
                </a:moveTo>
                <a:cubicBezTo>
                  <a:pt x="2913" y="-5"/>
                  <a:pt x="2554" y="14"/>
                  <a:pt x="2483" y="58"/>
                </a:cubicBezTo>
                <a:cubicBezTo>
                  <a:pt x="2434" y="89"/>
                  <a:pt x="2014" y="118"/>
                  <a:pt x="1553" y="125"/>
                </a:cubicBezTo>
                <a:cubicBezTo>
                  <a:pt x="127" y="146"/>
                  <a:pt x="278" y="-554"/>
                  <a:pt x="95" y="7058"/>
                </a:cubicBezTo>
                <a:cubicBezTo>
                  <a:pt x="8" y="10696"/>
                  <a:pt x="-26" y="13710"/>
                  <a:pt x="21" y="13757"/>
                </a:cubicBezTo>
                <a:cubicBezTo>
                  <a:pt x="67" y="13805"/>
                  <a:pt x="130" y="14117"/>
                  <a:pt x="159" y="14451"/>
                </a:cubicBezTo>
                <a:cubicBezTo>
                  <a:pt x="188" y="14785"/>
                  <a:pt x="254" y="15104"/>
                  <a:pt x="308" y="15158"/>
                </a:cubicBezTo>
                <a:cubicBezTo>
                  <a:pt x="362" y="15212"/>
                  <a:pt x="387" y="15321"/>
                  <a:pt x="366" y="15401"/>
                </a:cubicBezTo>
                <a:cubicBezTo>
                  <a:pt x="345" y="15482"/>
                  <a:pt x="424" y="15634"/>
                  <a:pt x="537" y="15742"/>
                </a:cubicBezTo>
                <a:cubicBezTo>
                  <a:pt x="649" y="15849"/>
                  <a:pt x="704" y="15938"/>
                  <a:pt x="659" y="15938"/>
                </a:cubicBezTo>
                <a:cubicBezTo>
                  <a:pt x="613" y="15938"/>
                  <a:pt x="646" y="15995"/>
                  <a:pt x="733" y="16062"/>
                </a:cubicBezTo>
                <a:cubicBezTo>
                  <a:pt x="821" y="16128"/>
                  <a:pt x="859" y="16182"/>
                  <a:pt x="813" y="16182"/>
                </a:cubicBezTo>
                <a:cubicBezTo>
                  <a:pt x="768" y="16182"/>
                  <a:pt x="936" y="16427"/>
                  <a:pt x="1191" y="16725"/>
                </a:cubicBezTo>
                <a:cubicBezTo>
                  <a:pt x="2021" y="17700"/>
                  <a:pt x="3237" y="18317"/>
                  <a:pt x="5095" y="18706"/>
                </a:cubicBezTo>
                <a:cubicBezTo>
                  <a:pt x="6227" y="18944"/>
                  <a:pt x="11648" y="19740"/>
                  <a:pt x="11739" y="19683"/>
                </a:cubicBezTo>
                <a:cubicBezTo>
                  <a:pt x="11773" y="19662"/>
                  <a:pt x="11870" y="19681"/>
                  <a:pt x="11957" y="19727"/>
                </a:cubicBezTo>
                <a:cubicBezTo>
                  <a:pt x="12044" y="19772"/>
                  <a:pt x="12168" y="19802"/>
                  <a:pt x="12228" y="19793"/>
                </a:cubicBezTo>
                <a:cubicBezTo>
                  <a:pt x="12288" y="19785"/>
                  <a:pt x="12477" y="19813"/>
                  <a:pt x="12654" y="19857"/>
                </a:cubicBezTo>
                <a:cubicBezTo>
                  <a:pt x="12830" y="19901"/>
                  <a:pt x="13926" y="20076"/>
                  <a:pt x="15090" y="20247"/>
                </a:cubicBezTo>
                <a:cubicBezTo>
                  <a:pt x="16318" y="20427"/>
                  <a:pt x="17313" y="20615"/>
                  <a:pt x="17462" y="20697"/>
                </a:cubicBezTo>
                <a:cubicBezTo>
                  <a:pt x="17603" y="20775"/>
                  <a:pt x="17866" y="20877"/>
                  <a:pt x="18042" y="20924"/>
                </a:cubicBezTo>
                <a:cubicBezTo>
                  <a:pt x="18505" y="21046"/>
                  <a:pt x="19533" y="20979"/>
                  <a:pt x="19834" y="20807"/>
                </a:cubicBezTo>
                <a:cubicBezTo>
                  <a:pt x="19975" y="20727"/>
                  <a:pt x="20090" y="20692"/>
                  <a:pt x="20090" y="20727"/>
                </a:cubicBezTo>
                <a:cubicBezTo>
                  <a:pt x="20090" y="20833"/>
                  <a:pt x="20978" y="20208"/>
                  <a:pt x="21186" y="19957"/>
                </a:cubicBezTo>
                <a:cubicBezTo>
                  <a:pt x="21291" y="19828"/>
                  <a:pt x="21343" y="19723"/>
                  <a:pt x="21297" y="19723"/>
                </a:cubicBezTo>
                <a:cubicBezTo>
                  <a:pt x="21252" y="19723"/>
                  <a:pt x="21284" y="19670"/>
                  <a:pt x="21372" y="19603"/>
                </a:cubicBezTo>
                <a:cubicBezTo>
                  <a:pt x="21460" y="19537"/>
                  <a:pt x="21494" y="19480"/>
                  <a:pt x="21446" y="19480"/>
                </a:cubicBezTo>
                <a:cubicBezTo>
                  <a:pt x="21398" y="19480"/>
                  <a:pt x="21401" y="19435"/>
                  <a:pt x="21457" y="19380"/>
                </a:cubicBezTo>
                <a:cubicBezTo>
                  <a:pt x="21535" y="19302"/>
                  <a:pt x="21574" y="19021"/>
                  <a:pt x="21574" y="18736"/>
                </a:cubicBezTo>
                <a:cubicBezTo>
                  <a:pt x="21574" y="18451"/>
                  <a:pt x="21540" y="18163"/>
                  <a:pt x="21462" y="18073"/>
                </a:cubicBezTo>
                <a:cubicBezTo>
                  <a:pt x="21386" y="17984"/>
                  <a:pt x="21311" y="17870"/>
                  <a:pt x="21297" y="17819"/>
                </a:cubicBezTo>
                <a:cubicBezTo>
                  <a:pt x="21244" y="17623"/>
                  <a:pt x="20674" y="17229"/>
                  <a:pt x="20271" y="17109"/>
                </a:cubicBezTo>
                <a:cubicBezTo>
                  <a:pt x="19965" y="17018"/>
                  <a:pt x="19569" y="16991"/>
                  <a:pt x="18824" y="17012"/>
                </a:cubicBezTo>
                <a:cubicBezTo>
                  <a:pt x="18259" y="17028"/>
                  <a:pt x="17749" y="17012"/>
                  <a:pt x="17691" y="16975"/>
                </a:cubicBezTo>
                <a:cubicBezTo>
                  <a:pt x="17632" y="16939"/>
                  <a:pt x="17408" y="16897"/>
                  <a:pt x="17196" y="16882"/>
                </a:cubicBezTo>
                <a:cubicBezTo>
                  <a:pt x="16984" y="16867"/>
                  <a:pt x="16738" y="16827"/>
                  <a:pt x="16648" y="16792"/>
                </a:cubicBezTo>
                <a:cubicBezTo>
                  <a:pt x="16559" y="16757"/>
                  <a:pt x="16451" y="16749"/>
                  <a:pt x="16409" y="16775"/>
                </a:cubicBezTo>
                <a:cubicBezTo>
                  <a:pt x="16367" y="16802"/>
                  <a:pt x="16268" y="16793"/>
                  <a:pt x="16191" y="16755"/>
                </a:cubicBezTo>
                <a:cubicBezTo>
                  <a:pt x="16049" y="16685"/>
                  <a:pt x="15033" y="16516"/>
                  <a:pt x="14452" y="16469"/>
                </a:cubicBezTo>
                <a:cubicBezTo>
                  <a:pt x="14276" y="16454"/>
                  <a:pt x="14041" y="16421"/>
                  <a:pt x="13936" y="16395"/>
                </a:cubicBezTo>
                <a:cubicBezTo>
                  <a:pt x="13520" y="16293"/>
                  <a:pt x="11460" y="16020"/>
                  <a:pt x="11398" y="16058"/>
                </a:cubicBezTo>
                <a:cubicBezTo>
                  <a:pt x="11362" y="16081"/>
                  <a:pt x="11262" y="16061"/>
                  <a:pt x="11175" y="16015"/>
                </a:cubicBezTo>
                <a:cubicBezTo>
                  <a:pt x="11088" y="15970"/>
                  <a:pt x="10969" y="15940"/>
                  <a:pt x="10909" y="15948"/>
                </a:cubicBezTo>
                <a:cubicBezTo>
                  <a:pt x="10849" y="15957"/>
                  <a:pt x="10712" y="15944"/>
                  <a:pt x="10606" y="15918"/>
                </a:cubicBezTo>
                <a:cubicBezTo>
                  <a:pt x="10318" y="15849"/>
                  <a:pt x="8527" y="15526"/>
                  <a:pt x="8244" y="15492"/>
                </a:cubicBezTo>
                <a:cubicBezTo>
                  <a:pt x="8109" y="15475"/>
                  <a:pt x="7832" y="15361"/>
                  <a:pt x="7632" y="15241"/>
                </a:cubicBezTo>
                <a:cubicBezTo>
                  <a:pt x="7433" y="15121"/>
                  <a:pt x="7271" y="15056"/>
                  <a:pt x="7271" y="15095"/>
                </a:cubicBezTo>
                <a:cubicBezTo>
                  <a:pt x="7271" y="15230"/>
                  <a:pt x="6702" y="14779"/>
                  <a:pt x="6664" y="14614"/>
                </a:cubicBezTo>
                <a:cubicBezTo>
                  <a:pt x="6644" y="14523"/>
                  <a:pt x="6595" y="14398"/>
                  <a:pt x="6558" y="14334"/>
                </a:cubicBezTo>
                <a:cubicBezTo>
                  <a:pt x="6521" y="14271"/>
                  <a:pt x="6507" y="12570"/>
                  <a:pt x="6526" y="10553"/>
                </a:cubicBezTo>
                <a:cubicBezTo>
                  <a:pt x="6545" y="8535"/>
                  <a:pt x="6561" y="5753"/>
                  <a:pt x="6563" y="4374"/>
                </a:cubicBezTo>
                <a:cubicBezTo>
                  <a:pt x="6565" y="2994"/>
                  <a:pt x="6611" y="1839"/>
                  <a:pt x="6664" y="1806"/>
                </a:cubicBezTo>
                <a:cubicBezTo>
                  <a:pt x="6717" y="1773"/>
                  <a:pt x="6760" y="1469"/>
                  <a:pt x="6760" y="1129"/>
                </a:cubicBezTo>
                <a:cubicBezTo>
                  <a:pt x="6760" y="437"/>
                  <a:pt x="6574" y="239"/>
                  <a:pt x="5888" y="205"/>
                </a:cubicBezTo>
                <a:cubicBezTo>
                  <a:pt x="5684" y="195"/>
                  <a:pt x="5448" y="159"/>
                  <a:pt x="5361" y="125"/>
                </a:cubicBezTo>
                <a:cubicBezTo>
                  <a:pt x="5274" y="91"/>
                  <a:pt x="4954" y="90"/>
                  <a:pt x="4648" y="118"/>
                </a:cubicBezTo>
                <a:cubicBezTo>
                  <a:pt x="4308" y="150"/>
                  <a:pt x="4055" y="137"/>
                  <a:pt x="4005" y="85"/>
                </a:cubicBezTo>
                <a:cubicBezTo>
                  <a:pt x="3959" y="38"/>
                  <a:pt x="3617" y="8"/>
                  <a:pt x="3265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" name="pasted-image.png"/>
          <p:cNvPicPr>
            <a:picLocks noChangeAspect="1"/>
          </p:cNvPicPr>
          <p:nvPr/>
        </p:nvPicPr>
        <p:blipFill>
          <a:blip r:embed="rId17">
            <a:extLst/>
          </a:blip>
          <a:srcRect l="11305" t="1114" r="12027" b="1705"/>
          <a:stretch>
            <a:fillRect/>
          </a:stretch>
        </p:blipFill>
        <p:spPr>
          <a:xfrm>
            <a:off x="11014962" y="2948171"/>
            <a:ext cx="1730009" cy="266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9" fill="norm" stroke="1" extrusionOk="0">
                <a:moveTo>
                  <a:pt x="3193" y="0"/>
                </a:moveTo>
                <a:cubicBezTo>
                  <a:pt x="2362" y="1"/>
                  <a:pt x="1546" y="19"/>
                  <a:pt x="1292" y="54"/>
                </a:cubicBezTo>
                <a:cubicBezTo>
                  <a:pt x="1096" y="82"/>
                  <a:pt x="855" y="115"/>
                  <a:pt x="758" y="128"/>
                </a:cubicBezTo>
                <a:cubicBezTo>
                  <a:pt x="657" y="142"/>
                  <a:pt x="555" y="178"/>
                  <a:pt x="520" y="212"/>
                </a:cubicBezTo>
                <a:cubicBezTo>
                  <a:pt x="486" y="245"/>
                  <a:pt x="432" y="273"/>
                  <a:pt x="401" y="273"/>
                </a:cubicBezTo>
                <a:cubicBezTo>
                  <a:pt x="301" y="273"/>
                  <a:pt x="229" y="356"/>
                  <a:pt x="288" y="402"/>
                </a:cubicBezTo>
                <a:cubicBezTo>
                  <a:pt x="323" y="430"/>
                  <a:pt x="324" y="447"/>
                  <a:pt x="293" y="460"/>
                </a:cubicBezTo>
                <a:cubicBezTo>
                  <a:pt x="262" y="472"/>
                  <a:pt x="247" y="707"/>
                  <a:pt x="248" y="1135"/>
                </a:cubicBezTo>
                <a:cubicBezTo>
                  <a:pt x="249" y="1496"/>
                  <a:pt x="208" y="3374"/>
                  <a:pt x="159" y="5308"/>
                </a:cubicBezTo>
                <a:cubicBezTo>
                  <a:pt x="-11" y="11966"/>
                  <a:pt x="-24" y="12833"/>
                  <a:pt x="25" y="13628"/>
                </a:cubicBezTo>
                <a:cubicBezTo>
                  <a:pt x="84" y="14585"/>
                  <a:pt x="177" y="15175"/>
                  <a:pt x="327" y="15596"/>
                </a:cubicBezTo>
                <a:cubicBezTo>
                  <a:pt x="367" y="15707"/>
                  <a:pt x="398" y="15822"/>
                  <a:pt x="401" y="15850"/>
                </a:cubicBezTo>
                <a:cubicBezTo>
                  <a:pt x="405" y="15878"/>
                  <a:pt x="421" y="15908"/>
                  <a:pt x="436" y="15917"/>
                </a:cubicBezTo>
                <a:cubicBezTo>
                  <a:pt x="451" y="15927"/>
                  <a:pt x="453" y="15951"/>
                  <a:pt x="441" y="15972"/>
                </a:cubicBezTo>
                <a:cubicBezTo>
                  <a:pt x="429" y="15993"/>
                  <a:pt x="452" y="16052"/>
                  <a:pt x="491" y="16101"/>
                </a:cubicBezTo>
                <a:cubicBezTo>
                  <a:pt x="529" y="16150"/>
                  <a:pt x="570" y="16224"/>
                  <a:pt x="580" y="16268"/>
                </a:cubicBezTo>
                <a:cubicBezTo>
                  <a:pt x="620" y="16462"/>
                  <a:pt x="879" y="16855"/>
                  <a:pt x="1035" y="16953"/>
                </a:cubicBezTo>
                <a:cubicBezTo>
                  <a:pt x="1090" y="16987"/>
                  <a:pt x="1152" y="17058"/>
                  <a:pt x="1169" y="17113"/>
                </a:cubicBezTo>
                <a:cubicBezTo>
                  <a:pt x="1185" y="17169"/>
                  <a:pt x="1265" y="17284"/>
                  <a:pt x="1347" y="17367"/>
                </a:cubicBezTo>
                <a:cubicBezTo>
                  <a:pt x="1429" y="17451"/>
                  <a:pt x="1495" y="17526"/>
                  <a:pt x="1495" y="17538"/>
                </a:cubicBezTo>
                <a:cubicBezTo>
                  <a:pt x="1495" y="17549"/>
                  <a:pt x="1656" y="17686"/>
                  <a:pt x="1852" y="17843"/>
                </a:cubicBezTo>
                <a:cubicBezTo>
                  <a:pt x="2048" y="18000"/>
                  <a:pt x="2208" y="18143"/>
                  <a:pt x="2208" y="18158"/>
                </a:cubicBezTo>
                <a:cubicBezTo>
                  <a:pt x="2208" y="18174"/>
                  <a:pt x="2231" y="18187"/>
                  <a:pt x="2258" y="18187"/>
                </a:cubicBezTo>
                <a:cubicBezTo>
                  <a:pt x="2353" y="18187"/>
                  <a:pt x="3063" y="18586"/>
                  <a:pt x="3030" y="18621"/>
                </a:cubicBezTo>
                <a:cubicBezTo>
                  <a:pt x="3011" y="18641"/>
                  <a:pt x="3543" y="18886"/>
                  <a:pt x="4010" y="19071"/>
                </a:cubicBezTo>
                <a:cubicBezTo>
                  <a:pt x="4124" y="19116"/>
                  <a:pt x="4503" y="19237"/>
                  <a:pt x="4990" y="19386"/>
                </a:cubicBezTo>
                <a:cubicBezTo>
                  <a:pt x="5279" y="19475"/>
                  <a:pt x="6648" y="19759"/>
                  <a:pt x="6732" y="19746"/>
                </a:cubicBezTo>
                <a:cubicBezTo>
                  <a:pt x="6752" y="19743"/>
                  <a:pt x="6832" y="19756"/>
                  <a:pt x="6905" y="19775"/>
                </a:cubicBezTo>
                <a:cubicBezTo>
                  <a:pt x="7036" y="19811"/>
                  <a:pt x="7755" y="19923"/>
                  <a:pt x="7930" y="19936"/>
                </a:cubicBezTo>
                <a:cubicBezTo>
                  <a:pt x="7979" y="19940"/>
                  <a:pt x="8159" y="19969"/>
                  <a:pt x="8331" y="20000"/>
                </a:cubicBezTo>
                <a:cubicBezTo>
                  <a:pt x="8778" y="20083"/>
                  <a:pt x="9235" y="20154"/>
                  <a:pt x="9276" y="20148"/>
                </a:cubicBezTo>
                <a:cubicBezTo>
                  <a:pt x="9295" y="20146"/>
                  <a:pt x="9338" y="20153"/>
                  <a:pt x="9375" y="20161"/>
                </a:cubicBezTo>
                <a:cubicBezTo>
                  <a:pt x="9476" y="20185"/>
                  <a:pt x="9931" y="20260"/>
                  <a:pt x="10380" y="20328"/>
                </a:cubicBezTo>
                <a:cubicBezTo>
                  <a:pt x="10600" y="20362"/>
                  <a:pt x="10889" y="20406"/>
                  <a:pt x="11023" y="20428"/>
                </a:cubicBezTo>
                <a:cubicBezTo>
                  <a:pt x="11158" y="20450"/>
                  <a:pt x="11446" y="20497"/>
                  <a:pt x="11667" y="20531"/>
                </a:cubicBezTo>
                <a:cubicBezTo>
                  <a:pt x="11887" y="20565"/>
                  <a:pt x="12148" y="20607"/>
                  <a:pt x="12246" y="20624"/>
                </a:cubicBezTo>
                <a:cubicBezTo>
                  <a:pt x="12344" y="20642"/>
                  <a:pt x="12504" y="20664"/>
                  <a:pt x="12602" y="20676"/>
                </a:cubicBezTo>
                <a:cubicBezTo>
                  <a:pt x="12700" y="20687"/>
                  <a:pt x="13032" y="20738"/>
                  <a:pt x="13335" y="20788"/>
                </a:cubicBezTo>
                <a:cubicBezTo>
                  <a:pt x="13638" y="20838"/>
                  <a:pt x="13919" y="20878"/>
                  <a:pt x="13958" y="20875"/>
                </a:cubicBezTo>
                <a:cubicBezTo>
                  <a:pt x="13998" y="20872"/>
                  <a:pt x="14109" y="20892"/>
                  <a:pt x="14206" y="20920"/>
                </a:cubicBezTo>
                <a:cubicBezTo>
                  <a:pt x="14303" y="20948"/>
                  <a:pt x="14450" y="20976"/>
                  <a:pt x="14538" y="20984"/>
                </a:cubicBezTo>
                <a:cubicBezTo>
                  <a:pt x="14625" y="20992"/>
                  <a:pt x="14829" y="21024"/>
                  <a:pt x="14988" y="21052"/>
                </a:cubicBezTo>
                <a:cubicBezTo>
                  <a:pt x="15147" y="21080"/>
                  <a:pt x="15428" y="21125"/>
                  <a:pt x="15612" y="21151"/>
                </a:cubicBezTo>
                <a:cubicBezTo>
                  <a:pt x="15795" y="21178"/>
                  <a:pt x="16084" y="21222"/>
                  <a:pt x="16255" y="21251"/>
                </a:cubicBezTo>
                <a:cubicBezTo>
                  <a:pt x="16427" y="21280"/>
                  <a:pt x="16727" y="21326"/>
                  <a:pt x="16923" y="21354"/>
                </a:cubicBezTo>
                <a:cubicBezTo>
                  <a:pt x="17119" y="21382"/>
                  <a:pt x="17370" y="21422"/>
                  <a:pt x="17478" y="21444"/>
                </a:cubicBezTo>
                <a:cubicBezTo>
                  <a:pt x="17617" y="21472"/>
                  <a:pt x="17690" y="21475"/>
                  <a:pt x="17730" y="21454"/>
                </a:cubicBezTo>
                <a:cubicBezTo>
                  <a:pt x="17771" y="21431"/>
                  <a:pt x="17817" y="21438"/>
                  <a:pt x="17898" y="21473"/>
                </a:cubicBezTo>
                <a:cubicBezTo>
                  <a:pt x="17961" y="21499"/>
                  <a:pt x="18096" y="21538"/>
                  <a:pt x="18200" y="21560"/>
                </a:cubicBezTo>
                <a:cubicBezTo>
                  <a:pt x="18333" y="21587"/>
                  <a:pt x="18552" y="21599"/>
                  <a:pt x="18770" y="21598"/>
                </a:cubicBezTo>
                <a:cubicBezTo>
                  <a:pt x="18988" y="21598"/>
                  <a:pt x="19208" y="21581"/>
                  <a:pt x="19354" y="21553"/>
                </a:cubicBezTo>
                <a:cubicBezTo>
                  <a:pt x="19624" y="21502"/>
                  <a:pt x="19953" y="21392"/>
                  <a:pt x="20240" y="21257"/>
                </a:cubicBezTo>
                <a:cubicBezTo>
                  <a:pt x="20439" y="21163"/>
                  <a:pt x="20921" y="20797"/>
                  <a:pt x="20888" y="20762"/>
                </a:cubicBezTo>
                <a:cubicBezTo>
                  <a:pt x="20878" y="20751"/>
                  <a:pt x="20919" y="20710"/>
                  <a:pt x="20982" y="20672"/>
                </a:cubicBezTo>
                <a:cubicBezTo>
                  <a:pt x="21081" y="20612"/>
                  <a:pt x="21208" y="20462"/>
                  <a:pt x="21239" y="20370"/>
                </a:cubicBezTo>
                <a:cubicBezTo>
                  <a:pt x="21245" y="20354"/>
                  <a:pt x="21294" y="20279"/>
                  <a:pt x="21348" y="20203"/>
                </a:cubicBezTo>
                <a:cubicBezTo>
                  <a:pt x="21403" y="20127"/>
                  <a:pt x="21443" y="20049"/>
                  <a:pt x="21437" y="20029"/>
                </a:cubicBezTo>
                <a:cubicBezTo>
                  <a:pt x="21432" y="20010"/>
                  <a:pt x="21461" y="19923"/>
                  <a:pt x="21502" y="19836"/>
                </a:cubicBezTo>
                <a:cubicBezTo>
                  <a:pt x="21554" y="19726"/>
                  <a:pt x="21576" y="19577"/>
                  <a:pt x="21576" y="19328"/>
                </a:cubicBezTo>
                <a:cubicBezTo>
                  <a:pt x="21576" y="19017"/>
                  <a:pt x="21551" y="18895"/>
                  <a:pt x="21452" y="18737"/>
                </a:cubicBezTo>
                <a:cubicBezTo>
                  <a:pt x="21423" y="18689"/>
                  <a:pt x="21406" y="18644"/>
                  <a:pt x="21393" y="18570"/>
                </a:cubicBezTo>
                <a:cubicBezTo>
                  <a:pt x="21391" y="18558"/>
                  <a:pt x="21371" y="18530"/>
                  <a:pt x="21343" y="18509"/>
                </a:cubicBezTo>
                <a:cubicBezTo>
                  <a:pt x="21316" y="18487"/>
                  <a:pt x="21287" y="18443"/>
                  <a:pt x="21279" y="18409"/>
                </a:cubicBezTo>
                <a:cubicBezTo>
                  <a:pt x="21249" y="18278"/>
                  <a:pt x="20577" y="17724"/>
                  <a:pt x="20447" y="17724"/>
                </a:cubicBezTo>
                <a:cubicBezTo>
                  <a:pt x="20424" y="17724"/>
                  <a:pt x="20372" y="17705"/>
                  <a:pt x="20334" y="17682"/>
                </a:cubicBezTo>
                <a:cubicBezTo>
                  <a:pt x="20203" y="17606"/>
                  <a:pt x="19721" y="17522"/>
                  <a:pt x="19423" y="17522"/>
                </a:cubicBezTo>
                <a:cubicBezTo>
                  <a:pt x="19236" y="17522"/>
                  <a:pt x="19119" y="17507"/>
                  <a:pt x="19096" y="17483"/>
                </a:cubicBezTo>
                <a:cubicBezTo>
                  <a:pt x="19053" y="17438"/>
                  <a:pt x="17912" y="17220"/>
                  <a:pt x="17804" y="17236"/>
                </a:cubicBezTo>
                <a:cubicBezTo>
                  <a:pt x="17784" y="17238"/>
                  <a:pt x="17737" y="17235"/>
                  <a:pt x="17700" y="17226"/>
                </a:cubicBezTo>
                <a:cubicBezTo>
                  <a:pt x="17609" y="17204"/>
                  <a:pt x="17184" y="17133"/>
                  <a:pt x="16701" y="17059"/>
                </a:cubicBezTo>
                <a:cubicBezTo>
                  <a:pt x="16480" y="17025"/>
                  <a:pt x="16219" y="16983"/>
                  <a:pt x="16121" y="16965"/>
                </a:cubicBezTo>
                <a:cubicBezTo>
                  <a:pt x="16024" y="16948"/>
                  <a:pt x="15863" y="16923"/>
                  <a:pt x="15765" y="16911"/>
                </a:cubicBezTo>
                <a:cubicBezTo>
                  <a:pt x="15667" y="16899"/>
                  <a:pt x="15339" y="16848"/>
                  <a:pt x="15038" y="16798"/>
                </a:cubicBezTo>
                <a:cubicBezTo>
                  <a:pt x="14736" y="16749"/>
                  <a:pt x="14472" y="16718"/>
                  <a:pt x="14449" y="16728"/>
                </a:cubicBezTo>
                <a:cubicBezTo>
                  <a:pt x="14425" y="16737"/>
                  <a:pt x="14318" y="16716"/>
                  <a:pt x="14211" y="16683"/>
                </a:cubicBezTo>
                <a:cubicBezTo>
                  <a:pt x="14104" y="16649"/>
                  <a:pt x="13912" y="16611"/>
                  <a:pt x="13780" y="16596"/>
                </a:cubicBezTo>
                <a:cubicBezTo>
                  <a:pt x="13649" y="16581"/>
                  <a:pt x="13434" y="16548"/>
                  <a:pt x="13305" y="16525"/>
                </a:cubicBezTo>
                <a:cubicBezTo>
                  <a:pt x="13176" y="16502"/>
                  <a:pt x="13060" y="16483"/>
                  <a:pt x="13048" y="16483"/>
                </a:cubicBezTo>
                <a:cubicBezTo>
                  <a:pt x="13035" y="16483"/>
                  <a:pt x="12891" y="16462"/>
                  <a:pt x="12726" y="16435"/>
                </a:cubicBezTo>
                <a:cubicBezTo>
                  <a:pt x="12015" y="16319"/>
                  <a:pt x="11737" y="16276"/>
                  <a:pt x="11444" y="16232"/>
                </a:cubicBezTo>
                <a:cubicBezTo>
                  <a:pt x="11273" y="16207"/>
                  <a:pt x="10997" y="16162"/>
                  <a:pt x="10825" y="16133"/>
                </a:cubicBezTo>
                <a:cubicBezTo>
                  <a:pt x="10654" y="16104"/>
                  <a:pt x="10361" y="16060"/>
                  <a:pt x="10177" y="16033"/>
                </a:cubicBezTo>
                <a:cubicBezTo>
                  <a:pt x="9993" y="16006"/>
                  <a:pt x="9705" y="15959"/>
                  <a:pt x="9534" y="15930"/>
                </a:cubicBezTo>
                <a:cubicBezTo>
                  <a:pt x="9362" y="15901"/>
                  <a:pt x="9069" y="15857"/>
                  <a:pt x="8885" y="15831"/>
                </a:cubicBezTo>
                <a:cubicBezTo>
                  <a:pt x="8256" y="15740"/>
                  <a:pt x="7455" y="15563"/>
                  <a:pt x="7118" y="15442"/>
                </a:cubicBezTo>
                <a:cubicBezTo>
                  <a:pt x="6846" y="15344"/>
                  <a:pt x="6524" y="15038"/>
                  <a:pt x="6524" y="14876"/>
                </a:cubicBezTo>
                <a:cubicBezTo>
                  <a:pt x="6524" y="14839"/>
                  <a:pt x="6511" y="14803"/>
                  <a:pt x="6494" y="14792"/>
                </a:cubicBezTo>
                <a:cubicBezTo>
                  <a:pt x="6439" y="14756"/>
                  <a:pt x="6435" y="14577"/>
                  <a:pt x="6410" y="12905"/>
                </a:cubicBezTo>
                <a:cubicBezTo>
                  <a:pt x="6396" y="11927"/>
                  <a:pt x="6406" y="10369"/>
                  <a:pt x="6440" y="9172"/>
                </a:cubicBezTo>
                <a:cubicBezTo>
                  <a:pt x="6472" y="8042"/>
                  <a:pt x="6503" y="6277"/>
                  <a:pt x="6504" y="5250"/>
                </a:cubicBezTo>
                <a:cubicBezTo>
                  <a:pt x="6505" y="4223"/>
                  <a:pt x="6518" y="3372"/>
                  <a:pt x="6534" y="3356"/>
                </a:cubicBezTo>
                <a:cubicBezTo>
                  <a:pt x="6550" y="3340"/>
                  <a:pt x="6572" y="2656"/>
                  <a:pt x="6588" y="1836"/>
                </a:cubicBezTo>
                <a:cubicBezTo>
                  <a:pt x="6623" y="131"/>
                  <a:pt x="6666" y="304"/>
                  <a:pt x="6183" y="189"/>
                </a:cubicBezTo>
                <a:cubicBezTo>
                  <a:pt x="6018" y="150"/>
                  <a:pt x="5873" y="130"/>
                  <a:pt x="5816" y="141"/>
                </a:cubicBezTo>
                <a:cubicBezTo>
                  <a:pt x="5764" y="152"/>
                  <a:pt x="5691" y="146"/>
                  <a:pt x="5658" y="128"/>
                </a:cubicBezTo>
                <a:cubicBezTo>
                  <a:pt x="5625" y="111"/>
                  <a:pt x="5412" y="77"/>
                  <a:pt x="5183" y="51"/>
                </a:cubicBezTo>
                <a:cubicBezTo>
                  <a:pt x="4870" y="16"/>
                  <a:pt x="4024" y="-1"/>
                  <a:pt x="319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3163671" y="298102"/>
            <a:ext cx="59408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2F0FB"/>
                </a:solidFill>
              </a:defRPr>
            </a:lvl1pPr>
          </a:lstStyle>
          <a:p>
            <a:pPr/>
            <a:r>
              <a:t>Meshing process in GridPro </a:t>
            </a:r>
          </a:p>
        </p:txBody>
      </p:sp>
      <p:grpSp>
        <p:nvGrpSpPr>
          <p:cNvPr id="251" name="Group 251"/>
          <p:cNvGrpSpPr/>
          <p:nvPr/>
        </p:nvGrpSpPr>
        <p:grpSpPr>
          <a:xfrm>
            <a:off x="2908713" y="1993646"/>
            <a:ext cx="1955203" cy="771791"/>
            <a:chOff x="0" y="0"/>
            <a:chExt cx="1955202" cy="771790"/>
          </a:xfrm>
        </p:grpSpPr>
        <p:sp>
          <p:nvSpPr>
            <p:cNvPr id="249" name="Shape 249"/>
            <p:cNvSpPr/>
            <p:nvPr/>
          </p:nvSpPr>
          <p:spPr>
            <a:xfrm>
              <a:off x="0" y="0"/>
              <a:ext cx="1955203" cy="771791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0" name="Shape 250"/>
            <p:cNvSpPr/>
            <p:nvPr/>
          </p:nvSpPr>
          <p:spPr>
            <a:xfrm>
              <a:off x="375663" y="76595"/>
              <a:ext cx="1203877" cy="61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13000"/>
                </a:lnSpc>
                <a:spcBef>
                  <a:spcPts val="6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Wireframe </a:t>
              </a:r>
            </a:p>
          </p:txBody>
        </p:sp>
      </p:grpSp>
      <p:grpSp>
        <p:nvGrpSpPr>
          <p:cNvPr id="254" name="Group 254"/>
          <p:cNvGrpSpPr/>
          <p:nvPr/>
        </p:nvGrpSpPr>
        <p:grpSpPr>
          <a:xfrm>
            <a:off x="5524798" y="1993646"/>
            <a:ext cx="1955204" cy="771791"/>
            <a:chOff x="0" y="0"/>
            <a:chExt cx="1955202" cy="771790"/>
          </a:xfrm>
        </p:grpSpPr>
        <p:sp>
          <p:nvSpPr>
            <p:cNvPr id="252" name="Shape 252"/>
            <p:cNvSpPr/>
            <p:nvPr/>
          </p:nvSpPr>
          <p:spPr>
            <a:xfrm>
              <a:off x="0" y="0"/>
              <a:ext cx="1955203" cy="771791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3" name="Shape 253"/>
            <p:cNvSpPr/>
            <p:nvPr/>
          </p:nvSpPr>
          <p:spPr>
            <a:xfrm>
              <a:off x="329070" y="76595"/>
              <a:ext cx="1297062" cy="618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13000"/>
                </a:lnSpc>
                <a:spcBef>
                  <a:spcPts val="6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Assignment</a:t>
              </a:r>
            </a:p>
          </p:txBody>
        </p:sp>
      </p:grpSp>
      <p:sp>
        <p:nvSpPr>
          <p:cNvPr id="255" name="Shape 255"/>
          <p:cNvSpPr/>
          <p:nvPr/>
        </p:nvSpPr>
        <p:spPr>
          <a:xfrm>
            <a:off x="5065725" y="2250909"/>
            <a:ext cx="257265" cy="2572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defTabSz="914400">
              <a:lnSpc>
                <a:spcPct val="113000"/>
              </a:lnSpc>
              <a:spcBef>
                <a:spcPts val="600"/>
              </a:spcBef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2"/>
      <p:bldP build="whole" bldLvl="1" animBg="1" rev="0" advAuto="0" spid="251" grpId="4"/>
      <p:bldP build="whole" bldLvl="1" animBg="1" rev="0" advAuto="0" spid="230" grpId="10"/>
      <p:bldP build="whole" bldLvl="1" animBg="1" rev="0" advAuto="0" spid="229" grpId="3"/>
      <p:bldP build="whole" bldLvl="1" animBg="1" rev="0" advAuto="0" spid="245" grpId="12"/>
      <p:bldP build="whole" bldLvl="1" animBg="1" rev="0" advAuto="0" spid="228" grpId="14"/>
      <p:bldP build="whole" bldLvl="1" animBg="1" rev="0" advAuto="0" spid="241" grpId="17"/>
      <p:bldP build="whole" bldLvl="1" animBg="1" rev="0" advAuto="0" spid="243" grpId="5"/>
      <p:bldP build="whole" bldLvl="1" animBg="1" rev="0" advAuto="0" spid="231" grpId="13"/>
      <p:bldP build="whole" bldLvl="1" animBg="1" rev="0" advAuto="0" spid="246" grpId="15"/>
      <p:bldP build="whole" bldLvl="1" animBg="1" rev="0" advAuto="0" spid="225" grpId="11"/>
      <p:bldP build="whole" bldLvl="1" animBg="1" rev="0" advAuto="0" spid="206" grpId="19"/>
      <p:bldP build="whole" bldLvl="1" animBg="1" rev="0" advAuto="0" spid="247" grpId="16"/>
      <p:bldP build="whole" bldLvl="1" animBg="1" rev="0" advAuto="0" spid="215" grpId="18"/>
      <p:bldP build="whole" bldLvl="1" animBg="1" rev="0" advAuto="0" spid="244" grpId="8"/>
      <p:bldP build="whole" bldLvl="1" animBg="1" rev="0" advAuto="0" spid="254" grpId="7"/>
      <p:bldP build="whole" bldLvl="1" animBg="1" rev="0" advAuto="0" spid="222" grpId="1"/>
      <p:bldP build="whole" bldLvl="1" animBg="1" rev="0" advAuto="0" spid="255" grpId="6"/>
      <p:bldP build="whole" bldLvl="1" animBg="1" rev="0" advAuto="0" spid="218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490535" y="7146521"/>
            <a:ext cx="2802682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Topology</a:t>
            </a:r>
          </a:p>
        </p:txBody>
      </p:sp>
      <p:sp>
        <p:nvSpPr>
          <p:cNvPr id="258" name="Shape 258"/>
          <p:cNvSpPr/>
          <p:nvPr/>
        </p:nvSpPr>
        <p:spPr>
          <a:xfrm>
            <a:off x="9056082" y="7146521"/>
            <a:ext cx="2969023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Grid </a:t>
            </a:r>
          </a:p>
        </p:txBody>
      </p:sp>
      <p:sp>
        <p:nvSpPr>
          <p:cNvPr id="259" name="Shape 259"/>
          <p:cNvSpPr/>
          <p:nvPr/>
        </p:nvSpPr>
        <p:spPr>
          <a:xfrm>
            <a:off x="8738414" y="1538132"/>
            <a:ext cx="3269561" cy="1058318"/>
          </a:xfrm>
          <a:prstGeom prst="roundRect">
            <a:avLst>
              <a:gd name="adj" fmla="val 1500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400"/>
            </a:lvl1pPr>
          </a:lstStyle>
          <a:p>
            <a:pPr/>
            <a:r>
              <a:t>Grid generator automatically projects and moves grid points to optimal locations to create a smooth orthogonal grid.</a:t>
            </a:r>
          </a:p>
        </p:txBody>
      </p:sp>
      <p:pic>
        <p:nvPicPr>
          <p:cNvPr id="260" name="image46.jpg" descr="iter_turb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769" y="4074611"/>
            <a:ext cx="2972214" cy="2682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47.jpg" descr="iter_turb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7207" y="1238085"/>
            <a:ext cx="2802683" cy="264538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62" name="image48.jpg" descr="iter_turb_tail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6007" y="3731905"/>
            <a:ext cx="2672728" cy="264538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63" name="image49.jpg" descr="iter_turb_tail_final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2802" y="6072721"/>
            <a:ext cx="3023175" cy="314211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266" name="Group 266" descr="iter_turb_final"/>
          <p:cNvGrpSpPr/>
          <p:nvPr/>
        </p:nvGrpSpPr>
        <p:grpSpPr>
          <a:xfrm>
            <a:off x="8158813" y="2875904"/>
            <a:ext cx="4763562" cy="4001792"/>
            <a:chOff x="0" y="0"/>
            <a:chExt cx="4763560" cy="4001790"/>
          </a:xfrm>
        </p:grpSpPr>
        <p:pic>
          <p:nvPicPr>
            <p:cNvPr id="265" name="image50.jpg" descr="iter_turb_final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4509561" cy="3671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763561" cy="4001791"/>
            </a:xfrm>
            <a:prstGeom prst="rect">
              <a:avLst/>
            </a:prstGeom>
            <a:effectLst/>
          </p:spPr>
        </p:pic>
      </p:grpSp>
      <p:sp>
        <p:nvSpPr>
          <p:cNvPr id="267" name="Shape 267"/>
          <p:cNvSpPr/>
          <p:nvPr/>
        </p:nvSpPr>
        <p:spPr>
          <a:xfrm>
            <a:off x="5250160" y="344834"/>
            <a:ext cx="2021880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Grid Solver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body" sz="half" idx="4294967295"/>
          </p:nvPr>
        </p:nvSpPr>
        <p:spPr>
          <a:xfrm>
            <a:off x="673100" y="1828800"/>
            <a:ext cx="6109643" cy="6286500"/>
          </a:xfrm>
          <a:prstGeom prst="rect">
            <a:avLst/>
          </a:prstGeom>
        </p:spPr>
        <p:txBody>
          <a:bodyPr/>
          <a:lstStyle/>
          <a:p>
            <a:pPr marL="342850" indent="-342850" defTabSz="457131">
              <a:lnSpc>
                <a:spcPct val="130000"/>
              </a:lnSpc>
              <a:spcBef>
                <a:spcPts val="700"/>
              </a:spcBef>
              <a:buSzPct val="100000"/>
              <a:buFont typeface="Arial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Topology based approach</a:t>
            </a:r>
          </a:p>
          <a:p>
            <a:pPr marL="342850" indent="-342850" defTabSz="457131">
              <a:lnSpc>
                <a:spcPct val="130000"/>
              </a:lnSpc>
              <a:spcBef>
                <a:spcPts val="700"/>
              </a:spcBef>
              <a:buSzPct val="100000"/>
              <a:buFont typeface="Arial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Ability to handle grid  adaptations</a:t>
            </a:r>
          </a:p>
          <a:p>
            <a:pPr marL="342850" indent="-342850" defTabSz="457131">
              <a:lnSpc>
                <a:spcPct val="130000"/>
              </a:lnSpc>
              <a:spcBef>
                <a:spcPts val="700"/>
              </a:spcBef>
              <a:buSzPct val="100000"/>
              <a:buFont typeface="Arial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Orthogonal and smooth meshes</a:t>
            </a:r>
          </a:p>
          <a:p>
            <a:pPr marL="342850" indent="-342850" defTabSz="457131">
              <a:lnSpc>
                <a:spcPct val="130000"/>
              </a:lnSpc>
              <a:spcBef>
                <a:spcPts val="700"/>
              </a:spcBef>
              <a:buSzPct val="100000"/>
              <a:buFont typeface="Arial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Highly complex geometries</a:t>
            </a:r>
          </a:p>
        </p:txBody>
      </p:sp>
      <p:sp>
        <p:nvSpPr>
          <p:cNvPr id="270" name="Shape 270"/>
          <p:cNvSpPr/>
          <p:nvPr/>
        </p:nvSpPr>
        <p:spPr>
          <a:xfrm>
            <a:off x="3988469" y="314163"/>
            <a:ext cx="5027862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Salient features of GridPro</a:t>
            </a:r>
          </a:p>
        </p:txBody>
      </p:sp>
      <p:pic>
        <p:nvPicPr>
          <p:cNvPr id="271" name="Snapshot-ws-2018-01-06-16-14-56.png"/>
          <p:cNvPicPr>
            <a:picLocks noChangeAspect="1"/>
          </p:cNvPicPr>
          <p:nvPr/>
        </p:nvPicPr>
        <p:blipFill>
          <a:blip r:embed="rId2">
            <a:extLst/>
          </a:blip>
          <a:srcRect l="15960" t="6312" r="22307" b="0"/>
          <a:stretch>
            <a:fillRect/>
          </a:stretch>
        </p:blipFill>
        <p:spPr>
          <a:xfrm>
            <a:off x="6542961" y="2493198"/>
            <a:ext cx="6374210" cy="584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fill="norm" stroke="1" extrusionOk="0">
                <a:moveTo>
                  <a:pt x="7699" y="2"/>
                </a:moveTo>
                <a:cubicBezTo>
                  <a:pt x="7020" y="8"/>
                  <a:pt x="6208" y="21"/>
                  <a:pt x="5215" y="43"/>
                </a:cubicBezTo>
                <a:cubicBezTo>
                  <a:pt x="4327" y="63"/>
                  <a:pt x="2791" y="80"/>
                  <a:pt x="1801" y="80"/>
                </a:cubicBezTo>
                <a:lnTo>
                  <a:pt x="0" y="82"/>
                </a:lnTo>
                <a:lnTo>
                  <a:pt x="0" y="6098"/>
                </a:lnTo>
                <a:lnTo>
                  <a:pt x="0" y="12114"/>
                </a:lnTo>
                <a:lnTo>
                  <a:pt x="555" y="12103"/>
                </a:lnTo>
                <a:cubicBezTo>
                  <a:pt x="861" y="12097"/>
                  <a:pt x="3154" y="12080"/>
                  <a:pt x="5652" y="12066"/>
                </a:cubicBezTo>
                <a:cubicBezTo>
                  <a:pt x="9595" y="12044"/>
                  <a:pt x="10526" y="12063"/>
                  <a:pt x="11036" y="12176"/>
                </a:cubicBezTo>
                <a:cubicBezTo>
                  <a:pt x="11749" y="12333"/>
                  <a:pt x="11974" y="12390"/>
                  <a:pt x="12145" y="12454"/>
                </a:cubicBezTo>
                <a:cubicBezTo>
                  <a:pt x="13803" y="13082"/>
                  <a:pt x="14806" y="14114"/>
                  <a:pt x="15615" y="16025"/>
                </a:cubicBezTo>
                <a:cubicBezTo>
                  <a:pt x="15691" y="16206"/>
                  <a:pt x="16073" y="17062"/>
                  <a:pt x="16464" y="17927"/>
                </a:cubicBezTo>
                <a:cubicBezTo>
                  <a:pt x="16854" y="18793"/>
                  <a:pt x="17205" y="19583"/>
                  <a:pt x="17242" y="19684"/>
                </a:cubicBezTo>
                <a:cubicBezTo>
                  <a:pt x="17280" y="19785"/>
                  <a:pt x="17337" y="19933"/>
                  <a:pt x="17369" y="20014"/>
                </a:cubicBezTo>
                <a:cubicBezTo>
                  <a:pt x="17400" y="20094"/>
                  <a:pt x="17505" y="20407"/>
                  <a:pt x="17603" y="20708"/>
                </a:cubicBezTo>
                <a:cubicBezTo>
                  <a:pt x="17701" y="21010"/>
                  <a:pt x="17807" y="21331"/>
                  <a:pt x="17838" y="21422"/>
                </a:cubicBezTo>
                <a:lnTo>
                  <a:pt x="17896" y="21586"/>
                </a:lnTo>
                <a:lnTo>
                  <a:pt x="19748" y="21586"/>
                </a:lnTo>
                <a:cubicBezTo>
                  <a:pt x="20766" y="21586"/>
                  <a:pt x="21599" y="21560"/>
                  <a:pt x="21600" y="21530"/>
                </a:cubicBezTo>
                <a:cubicBezTo>
                  <a:pt x="21600" y="21475"/>
                  <a:pt x="21254" y="20491"/>
                  <a:pt x="21093" y="20087"/>
                </a:cubicBezTo>
                <a:cubicBezTo>
                  <a:pt x="21000" y="19854"/>
                  <a:pt x="20636" y="18672"/>
                  <a:pt x="20395" y="17819"/>
                </a:cubicBezTo>
                <a:cubicBezTo>
                  <a:pt x="20001" y="16425"/>
                  <a:pt x="19565" y="14950"/>
                  <a:pt x="19510" y="14819"/>
                </a:cubicBezTo>
                <a:cubicBezTo>
                  <a:pt x="19295" y="14315"/>
                  <a:pt x="18573" y="11984"/>
                  <a:pt x="18229" y="10687"/>
                </a:cubicBezTo>
                <a:cubicBezTo>
                  <a:pt x="17935" y="9575"/>
                  <a:pt x="17512" y="8235"/>
                  <a:pt x="17287" y="7702"/>
                </a:cubicBezTo>
                <a:cubicBezTo>
                  <a:pt x="17179" y="7448"/>
                  <a:pt x="17092" y="7223"/>
                  <a:pt x="17092" y="7204"/>
                </a:cubicBezTo>
                <a:cubicBezTo>
                  <a:pt x="17092" y="7185"/>
                  <a:pt x="16777" y="6472"/>
                  <a:pt x="16392" y="5619"/>
                </a:cubicBezTo>
                <a:cubicBezTo>
                  <a:pt x="16008" y="4766"/>
                  <a:pt x="15626" y="3920"/>
                  <a:pt x="15545" y="3739"/>
                </a:cubicBezTo>
                <a:cubicBezTo>
                  <a:pt x="14674" y="1801"/>
                  <a:pt x="13297" y="626"/>
                  <a:pt x="11439" y="234"/>
                </a:cubicBezTo>
                <a:cubicBezTo>
                  <a:pt x="10570" y="50"/>
                  <a:pt x="9736" y="-14"/>
                  <a:pt x="7699" y="2"/>
                </a:cubicBezTo>
                <a:close/>
                <a:moveTo>
                  <a:pt x="15787" y="19910"/>
                </a:moveTo>
                <a:cubicBezTo>
                  <a:pt x="15779" y="19881"/>
                  <a:pt x="15772" y="20124"/>
                  <a:pt x="15772" y="20562"/>
                </a:cubicBezTo>
                <a:cubicBezTo>
                  <a:pt x="15772" y="21145"/>
                  <a:pt x="15782" y="21384"/>
                  <a:pt x="15795" y="21092"/>
                </a:cubicBezTo>
                <a:cubicBezTo>
                  <a:pt x="15808" y="20801"/>
                  <a:pt x="15808" y="20323"/>
                  <a:pt x="15795" y="20031"/>
                </a:cubicBezTo>
                <a:cubicBezTo>
                  <a:pt x="15792" y="19958"/>
                  <a:pt x="15790" y="19919"/>
                  <a:pt x="15787" y="199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8368797" y="6197599"/>
            <a:ext cx="152887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800"/>
            </a:lvl1pPr>
          </a:lstStyle>
          <a:p>
            <a:pPr/>
            <a:r>
              <a:t>Turbine Blade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body" sz="quarter" idx="4294967295"/>
          </p:nvPr>
        </p:nvSpPr>
        <p:spPr>
          <a:xfrm>
            <a:off x="152400" y="3671441"/>
            <a:ext cx="4533553" cy="1269306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defTabSz="914400">
              <a:lnSpc>
                <a:spcPct val="115000"/>
              </a:lnSpc>
              <a:spcBef>
                <a:spcPts val="0"/>
              </a:spcBef>
              <a:buSz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Higher order grid - created using a dense linear mesh. </a:t>
            </a:r>
          </a:p>
        </p:txBody>
      </p:sp>
      <p:sp>
        <p:nvSpPr>
          <p:cNvPr id="275" name="Shape 275"/>
          <p:cNvSpPr/>
          <p:nvPr/>
        </p:nvSpPr>
        <p:spPr>
          <a:xfrm>
            <a:off x="1607542" y="344834"/>
            <a:ext cx="945951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Highlights of the Higher order grid generation in GridPro</a:t>
            </a:r>
          </a:p>
        </p:txBody>
      </p:sp>
      <p:grpSp>
        <p:nvGrpSpPr>
          <p:cNvPr id="278" name="Group 278"/>
          <p:cNvGrpSpPr/>
          <p:nvPr/>
        </p:nvGrpSpPr>
        <p:grpSpPr>
          <a:xfrm>
            <a:off x="4773268" y="1320936"/>
            <a:ext cx="8161137" cy="7111728"/>
            <a:chOff x="0" y="0"/>
            <a:chExt cx="8161135" cy="7111726"/>
          </a:xfrm>
        </p:grpSpPr>
        <p:pic>
          <p:nvPicPr>
            <p:cNvPr id="277" name="Snapshot-ws-2018-01-06-16-36-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229" t="0" r="3302" b="0"/>
            <a:stretch>
              <a:fillRect/>
            </a:stretch>
          </p:blipFill>
          <p:spPr>
            <a:xfrm>
              <a:off x="127000" y="88900"/>
              <a:ext cx="7907136" cy="6781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61136" cy="7111727"/>
            </a:xfrm>
            <a:prstGeom prst="rect">
              <a:avLst/>
            </a:prstGeom>
            <a:effectLst/>
          </p:spPr>
        </p:pic>
      </p:grpSp>
      <p:sp>
        <p:nvSpPr>
          <p:cNvPr id="279" name="Shape 279"/>
          <p:cNvSpPr/>
          <p:nvPr/>
        </p:nvSpPr>
        <p:spPr>
          <a:xfrm>
            <a:off x="152400" y="5537284"/>
            <a:ext cx="4533553" cy="1092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115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 post processing of Grid Required .</a:t>
            </a:r>
          </a:p>
        </p:txBody>
      </p:sp>
      <p:sp>
        <p:nvSpPr>
          <p:cNvPr id="280" name="Shape 280"/>
          <p:cNvSpPr/>
          <p:nvPr/>
        </p:nvSpPr>
        <p:spPr>
          <a:xfrm>
            <a:off x="7934864" y="8356599"/>
            <a:ext cx="183794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800"/>
            </a:lvl1pPr>
          </a:lstStyle>
          <a:p>
            <a:pPr/>
            <a:r>
              <a:t>Tandem Spheres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342900" y="3503086"/>
            <a:ext cx="5737027" cy="1629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115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Ggrid generated Grid conforms to the geometry.</a:t>
            </a:r>
          </a:p>
        </p:txBody>
      </p:sp>
      <p:pic>
        <p:nvPicPr>
          <p:cNvPr id="283" name="Snapshot-ws-2018-01-06-16-24-05.png"/>
          <p:cNvPicPr>
            <a:picLocks noChangeAspect="1"/>
          </p:cNvPicPr>
          <p:nvPr/>
        </p:nvPicPr>
        <p:blipFill>
          <a:blip r:embed="rId2">
            <a:extLst/>
          </a:blip>
          <a:srcRect l="7806" t="0" r="28178" b="0"/>
          <a:stretch>
            <a:fillRect/>
          </a:stretch>
        </p:blipFill>
        <p:spPr>
          <a:xfrm>
            <a:off x="6007311" y="1822820"/>
            <a:ext cx="6979531" cy="658934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1607542" y="344834"/>
            <a:ext cx="945951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Highlights of the Higher order grid generation in GridPro</a:t>
            </a:r>
          </a:p>
        </p:txBody>
      </p:sp>
      <p:sp>
        <p:nvSpPr>
          <p:cNvPr id="285" name="Shape 285"/>
          <p:cNvSpPr/>
          <p:nvPr/>
        </p:nvSpPr>
        <p:spPr>
          <a:xfrm>
            <a:off x="342900" y="5471586"/>
            <a:ext cx="5737027" cy="1629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lnSpc>
                <a:spcPct val="115000"/>
              </a:lnSpc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Conforms more accurately, compared to a mesh with same number of linear elements.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body" sz="half" idx="4294967295"/>
          </p:nvPr>
        </p:nvSpPr>
        <p:spPr>
          <a:xfrm>
            <a:off x="306222" y="2311496"/>
            <a:ext cx="5472213" cy="6945011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pPr marL="457200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800"/>
              <a:buChar char="●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57200" indent="-342900" defTabSz="9144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800"/>
              <a:buChar char="●"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914400">
              <a:lnSpc>
                <a:spcPct val="115000"/>
              </a:lnSpc>
              <a:spcBef>
                <a:spcPts val="0"/>
              </a:spcBef>
              <a:buSzTx/>
              <a:buNone/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grid generation engine ensures that the curvature is well captured if the density is large enough. </a:t>
            </a:r>
          </a:p>
        </p:txBody>
      </p:sp>
      <p:pic>
        <p:nvPicPr>
          <p:cNvPr id="288" name="2018-01-05 17_22_54-.png"/>
          <p:cNvPicPr>
            <a:picLocks noChangeAspect="1"/>
          </p:cNvPicPr>
          <p:nvPr/>
        </p:nvPicPr>
        <p:blipFill>
          <a:blip r:embed="rId2">
            <a:extLst/>
          </a:blip>
          <a:srcRect l="21052" t="0" r="0" b="0"/>
          <a:stretch>
            <a:fillRect/>
          </a:stretch>
        </p:blipFill>
        <p:spPr>
          <a:xfrm>
            <a:off x="5785173" y="2604095"/>
            <a:ext cx="6882959" cy="45453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89" name="Shape 289"/>
          <p:cNvSpPr/>
          <p:nvPr/>
        </p:nvSpPr>
        <p:spPr>
          <a:xfrm>
            <a:off x="7489240" y="7470301"/>
            <a:ext cx="417312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2600"/>
            </a:pPr>
            <a:r>
              <a:t>NASA CRM </a:t>
            </a:r>
          </a:p>
          <a:p>
            <a:pPr>
              <a:defRPr i="1" sz="2600"/>
            </a:pPr>
            <a:r>
              <a:t>Fuselage+ Symmetry plane</a:t>
            </a:r>
          </a:p>
        </p:txBody>
      </p:sp>
      <p:sp>
        <p:nvSpPr>
          <p:cNvPr id="290" name="Shape 290"/>
          <p:cNvSpPr/>
          <p:nvPr/>
        </p:nvSpPr>
        <p:spPr>
          <a:xfrm>
            <a:off x="1607542" y="344834"/>
            <a:ext cx="9459516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Highlights of the Higher order grid generation in GridPro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